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8" r:id="rId3"/>
    <p:sldMasterId id="2147483702" r:id="rId4"/>
    <p:sldMasterId id="2147483716" r:id="rId5"/>
    <p:sldMasterId id="2147483730" r:id="rId6"/>
  </p:sldMasterIdLst>
  <p:notesMasterIdLst>
    <p:notesMasterId r:id="rId54"/>
  </p:notesMasterIdLst>
  <p:sldIdLst>
    <p:sldId id="256" r:id="rId7"/>
    <p:sldId id="410" r:id="rId8"/>
    <p:sldId id="335" r:id="rId9"/>
    <p:sldId id="412" r:id="rId10"/>
    <p:sldId id="414" r:id="rId11"/>
    <p:sldId id="274" r:id="rId12"/>
    <p:sldId id="415" r:id="rId13"/>
    <p:sldId id="416" r:id="rId14"/>
    <p:sldId id="417" r:id="rId15"/>
    <p:sldId id="418" r:id="rId16"/>
    <p:sldId id="419" r:id="rId17"/>
    <p:sldId id="423" r:id="rId18"/>
    <p:sldId id="420" r:id="rId19"/>
    <p:sldId id="424" r:id="rId20"/>
    <p:sldId id="421" r:id="rId21"/>
    <p:sldId id="422" r:id="rId22"/>
    <p:sldId id="426" r:id="rId23"/>
    <p:sldId id="427" r:id="rId24"/>
    <p:sldId id="425" r:id="rId25"/>
    <p:sldId id="428" r:id="rId26"/>
    <p:sldId id="429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442" r:id="rId39"/>
    <p:sldId id="443" r:id="rId40"/>
    <p:sldId id="444" r:id="rId41"/>
    <p:sldId id="446" r:id="rId42"/>
    <p:sldId id="445" r:id="rId43"/>
    <p:sldId id="447" r:id="rId44"/>
    <p:sldId id="448" r:id="rId45"/>
    <p:sldId id="449" r:id="rId46"/>
    <p:sldId id="450" r:id="rId47"/>
    <p:sldId id="451" r:id="rId48"/>
    <p:sldId id="452" r:id="rId49"/>
    <p:sldId id="453" r:id="rId50"/>
    <p:sldId id="454" r:id="rId51"/>
    <p:sldId id="455" r:id="rId52"/>
    <p:sldId id="45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2"/>
    <a:srgbClr val="DAE3F3"/>
    <a:srgbClr val="1F1F1F"/>
    <a:srgbClr val="E0E0E0"/>
    <a:srgbClr val="5FD835"/>
    <a:srgbClr val="89C4FF"/>
    <a:srgbClr val="71B8FF"/>
    <a:srgbClr val="5D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 autoAdjust="0"/>
    <p:restoredTop sz="76488" autoAdjust="0"/>
  </p:normalViewPr>
  <p:slideViewPr>
    <p:cSldViewPr snapToGrid="0">
      <p:cViewPr varScale="1">
        <p:scale>
          <a:sx n="76" d="100"/>
          <a:sy n="76" d="100"/>
        </p:scale>
        <p:origin x="1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EC343-A7FB-4FA4-977C-0B6BC63BA010}" type="datetimeFigureOut">
              <a:rPr lang="zh-SG" altLang="en-US" smtClean="0"/>
              <a:t>6/4/2024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15CC2-FEA2-4369-A824-3C4B7B8D0BB4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020653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buFont typeface="+mj-lt"/>
              <a:buNone/>
            </a:pPr>
            <a:endParaRPr lang="zh-CN" altLang="zh-SG" sz="1800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15CC2-FEA2-4369-A824-3C4B7B8D0BB4}" type="slidenum">
              <a:rPr lang="zh-SG" altLang="en-US" smtClean="0"/>
              <a:t>1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38829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Inductive: </a:t>
            </a:r>
            <a:r>
              <a:rPr lang="zh-CN" altLang="en-US" dirty="0"/>
              <a:t>归纳的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15CC2-FEA2-4369-A824-3C4B7B8D0BB4}" type="slidenum">
              <a:rPr lang="zh-SG" altLang="en-US" smtClean="0"/>
              <a:t>17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982053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altLang="zh-SG" dirty="0" err="1"/>
              <a:t>transductive</a:t>
            </a:r>
            <a:r>
              <a:rPr lang="zh-CN" altLang="en-US" dirty="0"/>
              <a:t>：转导性的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15CC2-FEA2-4369-A824-3C4B7B8D0BB4}" type="slidenum">
              <a:rPr lang="zh-SG" altLang="en-US" smtClean="0"/>
              <a:t>18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23331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SG" dirty="0"/>
              <a:t>Prior Probability Shift: Shift in the target variable.</a:t>
            </a:r>
          </a:p>
          <a:p>
            <a:endParaRPr lang="en-US" altLang="zh-SG" dirty="0"/>
          </a:p>
          <a:p>
            <a:r>
              <a:rPr lang="en-US" altLang="zh-SG" dirty="0"/>
              <a:t>Concept Drift: Shift in the relationship between the independent and the target variable.</a:t>
            </a:r>
          </a:p>
          <a:p>
            <a:r>
              <a:rPr lang="en-US" altLang="zh-SG" dirty="0"/>
              <a:t>A Concept shift is a change in the mapping between features and targets, while the features themselves remain unchanged. </a:t>
            </a:r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15CC2-FEA2-4369-A824-3C4B7B8D0BB4}" type="slidenum">
              <a:rPr lang="zh-SG" altLang="en-US" smtClean="0"/>
              <a:t>25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5225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15CC2-FEA2-4369-A824-3C4B7B8D0BB4}" type="slidenum">
              <a:rPr lang="zh-SG" altLang="en-US" smtClean="0"/>
              <a:t>42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82465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1689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61810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830431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6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24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91369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24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736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0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796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53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763"/>
            <a:ext cx="10515600" cy="1030288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4802186"/>
          </a:xfrm>
        </p:spPr>
        <p:txBody>
          <a:bodyPr>
            <a:noAutofit/>
          </a:bodyPr>
          <a:lstStyle>
            <a:lvl1pPr marL="324000" indent="-324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/>
            </a:lvl1pPr>
            <a:lvl2pPr marL="685783" indent="-324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27874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775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59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88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776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201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86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10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09006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2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3712358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281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817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2007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582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482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2102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6956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88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619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6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821341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860436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702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425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8972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5929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046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1703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0983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1867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0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450958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4566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385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19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489824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9001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262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8128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78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180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8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237945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0663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9717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3274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598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623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353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83879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50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4445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20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543239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87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2687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5485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4965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193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038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5997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209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76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61559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25018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07698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4294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00173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0215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852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9601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itbox25@nus.edu.s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8B127-1D09-7A3D-FD22-E6DA7E5A8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818200"/>
            <a:ext cx="7248752" cy="842554"/>
          </a:xfrm>
        </p:spPr>
        <p:txBody>
          <a:bodyPr>
            <a:normAutofit/>
          </a:bodyPr>
          <a:lstStyle/>
          <a:p>
            <a:r>
              <a:rPr lang="en-US" altLang="zh-SG" sz="4400" dirty="0"/>
              <a:t>CEG5304 / EE6934 (PT2)</a:t>
            </a:r>
            <a:endParaRPr lang="zh-SG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1CD93D-4607-B12B-3C86-7348F881A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2658" y="2788171"/>
            <a:ext cx="7605956" cy="24808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3600"/>
              </a:spcAft>
            </a:pPr>
            <a:r>
              <a:rPr lang="en-US" altLang="zh-SG" sz="3200" dirty="0"/>
              <a:t>Lecture 11: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SG" sz="3600" dirty="0"/>
              <a:t>Transfer and Few-Shot Learning</a:t>
            </a:r>
            <a:endParaRPr lang="en-US" altLang="zh-SG" sz="4400" dirty="0"/>
          </a:p>
        </p:txBody>
      </p:sp>
    </p:spTree>
    <p:extLst>
      <p:ext uri="{BB962C8B-B14F-4D97-AF65-F5344CB8AC3E}">
        <p14:creationId xmlns:p14="http://schemas.microsoft.com/office/powerpoint/2010/main" val="110360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7FA10-181A-CB84-151F-C0769A5D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Applications of Transfer Learning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A82CA-A399-B8CA-76DC-A45C12657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0880"/>
            <a:ext cx="10515600" cy="1030288"/>
          </a:xfrm>
        </p:spPr>
        <p:txBody>
          <a:bodyPr/>
          <a:lstStyle/>
          <a:p>
            <a:r>
              <a:rPr lang="en-US" altLang="zh-SG" sz="2400" dirty="0"/>
              <a:t>Speech recognition for immigrants </a:t>
            </a:r>
            <a:r>
              <a:rPr lang="en-US" altLang="zh-SG" sz="2400"/>
              <a:t>and minorities.</a:t>
            </a:r>
            <a:endParaRPr lang="en-US" altLang="zh-SG" sz="2400" dirty="0"/>
          </a:p>
          <a:p>
            <a:r>
              <a:rPr lang="en-US" altLang="zh-SG" sz="2400" dirty="0"/>
              <a:t>Cross-lingual adaptation for resource-poor languages (English </a:t>
            </a:r>
            <a:r>
              <a:rPr lang="en-US" altLang="zh-SG" sz="2400" dirty="0">
                <a:sym typeface="Wingdings" panose="05000000000000000000" pitchFamily="2" charset="2"/>
              </a:rPr>
              <a:t> </a:t>
            </a:r>
            <a:r>
              <a:rPr lang="en-US" altLang="zh-SG" sz="2400"/>
              <a:t>Nepalis)</a:t>
            </a:r>
            <a:r>
              <a:rPr lang="en-SG" altLang="zh-SG" sz="2400"/>
              <a:t>.</a:t>
            </a:r>
            <a:endParaRPr lang="zh-SG" altLang="en-US" sz="2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E89AE0-F0CD-BF6E-379E-0E880911EDFF}"/>
              </a:ext>
            </a:extLst>
          </p:cNvPr>
          <p:cNvGrpSpPr/>
          <p:nvPr/>
        </p:nvGrpSpPr>
        <p:grpSpPr>
          <a:xfrm>
            <a:off x="67340" y="1441546"/>
            <a:ext cx="6432698" cy="4201735"/>
            <a:chOff x="67340" y="1441546"/>
            <a:chExt cx="6432698" cy="420173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5EC78D8-978C-DFB7-62A4-D9FD62C438F2}"/>
                </a:ext>
              </a:extLst>
            </p:cNvPr>
            <p:cNvSpPr txBox="1"/>
            <p:nvPr/>
          </p:nvSpPr>
          <p:spPr>
            <a:xfrm>
              <a:off x="67340" y="5059939"/>
              <a:ext cx="6432698" cy="5833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SG" sz="2400" dirty="0">
                  <a:solidFill>
                    <a:srgbClr val="0042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 Robots from Simulations (Sim2Real)</a:t>
              </a:r>
              <a:endParaRPr lang="zh-SG" altLang="en-US" sz="2400" dirty="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22" name="Picture 2" descr="sim2real – Machine Learning Blog | ML@CMU | Carnegie Mellon University">
              <a:extLst>
                <a:ext uri="{FF2B5EF4-FFF2-40B4-BE49-F238E27FC236}">
                  <a16:creationId xmlns:a16="http://schemas.microsoft.com/office/drawing/2014/main" id="{8238B7EE-50C4-06AD-1166-58A6477EF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0" y="1441546"/>
              <a:ext cx="6432698" cy="361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5D223E0-AA4A-8349-C3F1-C04A18E3DFD0}"/>
              </a:ext>
            </a:extLst>
          </p:cNvPr>
          <p:cNvGrpSpPr/>
          <p:nvPr/>
        </p:nvGrpSpPr>
        <p:grpSpPr>
          <a:xfrm>
            <a:off x="6500038" y="1899964"/>
            <a:ext cx="5624622" cy="3640916"/>
            <a:chOff x="6500038" y="1899964"/>
            <a:chExt cx="5624622" cy="364091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F6426B-6A8C-06BD-ECD5-A8DC28DA25B0}"/>
                </a:ext>
              </a:extLst>
            </p:cNvPr>
            <p:cNvSpPr txBox="1"/>
            <p:nvPr/>
          </p:nvSpPr>
          <p:spPr>
            <a:xfrm>
              <a:off x="6500038" y="5059939"/>
              <a:ext cx="5624622" cy="4809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SG" sz="2400" dirty="0">
                  <a:solidFill>
                    <a:srgbClr val="0042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 self-driving models across scenes</a:t>
              </a:r>
              <a:endParaRPr lang="zh-SG" altLang="en-US" sz="2400" dirty="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图片 6" descr="路上有辆巴士在行驶&#10;&#10;描述已自动生成">
              <a:extLst>
                <a:ext uri="{FF2B5EF4-FFF2-40B4-BE49-F238E27FC236}">
                  <a16:creationId xmlns:a16="http://schemas.microsoft.com/office/drawing/2014/main" id="{769B5A5C-BC0B-D68B-2FE2-815D5E70F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940" y="3494567"/>
              <a:ext cx="2718284" cy="1529035"/>
            </a:xfrm>
            <a:prstGeom prst="rect">
              <a:avLst/>
            </a:prstGeom>
          </p:spPr>
        </p:pic>
        <p:pic>
          <p:nvPicPr>
            <p:cNvPr id="9" name="图片 8" descr="卡车停在街道上&#10;&#10;描述已自动生成">
              <a:extLst>
                <a:ext uri="{FF2B5EF4-FFF2-40B4-BE49-F238E27FC236}">
                  <a16:creationId xmlns:a16="http://schemas.microsoft.com/office/drawing/2014/main" id="{D68B6900-CB78-275B-1C1E-243FE1B4D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045" y="1899964"/>
              <a:ext cx="2718286" cy="1529036"/>
            </a:xfrm>
            <a:prstGeom prst="rect">
              <a:avLst/>
            </a:prstGeom>
          </p:spPr>
        </p:pic>
        <p:cxnSp>
          <p:nvCxnSpPr>
            <p:cNvPr id="10" name="Google Shape;117;p17">
              <a:extLst>
                <a:ext uri="{FF2B5EF4-FFF2-40B4-BE49-F238E27FC236}">
                  <a16:creationId xmlns:a16="http://schemas.microsoft.com/office/drawing/2014/main" id="{12E1EEC1-02BC-1541-6E8A-835D59D88064}"/>
                </a:ext>
              </a:extLst>
            </p:cNvPr>
            <p:cNvCxnSpPr>
              <a:cxnSpLocks/>
              <a:stCxn id="9" idx="3"/>
              <a:endCxn id="7" idx="0"/>
            </p:cNvCxnSpPr>
            <p:nvPr/>
          </p:nvCxnSpPr>
          <p:spPr>
            <a:xfrm>
              <a:off x="9491331" y="2664482"/>
              <a:ext cx="717751" cy="830085"/>
            </a:xfrm>
            <a:prstGeom prst="curvedConnector2">
              <a:avLst/>
            </a:prstGeom>
            <a:noFill/>
            <a:ln w="57150" cap="flat" cmpd="sng">
              <a:solidFill>
                <a:srgbClr val="00428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3" name="Google Shape;117;p17">
              <a:extLst>
                <a:ext uri="{FF2B5EF4-FFF2-40B4-BE49-F238E27FC236}">
                  <a16:creationId xmlns:a16="http://schemas.microsoft.com/office/drawing/2014/main" id="{7DFAADE0-546B-4D99-9233-0CCCEEE5685B}"/>
                </a:ext>
              </a:extLst>
            </p:cNvPr>
            <p:cNvCxnSpPr>
              <a:cxnSpLocks/>
              <a:stCxn id="7" idx="1"/>
              <a:endCxn id="9" idx="2"/>
            </p:cNvCxnSpPr>
            <p:nvPr/>
          </p:nvCxnSpPr>
          <p:spPr>
            <a:xfrm rot="10800000">
              <a:off x="8132188" y="3429001"/>
              <a:ext cx="717752" cy="830085"/>
            </a:xfrm>
            <a:prstGeom prst="curvedConnector2">
              <a:avLst/>
            </a:prstGeom>
            <a:noFill/>
            <a:ln w="57150" cap="flat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551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7509F-8AD3-C725-516F-2175A5B6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Formal Definitions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2F14398-E5D5-FD0B-8CA5-4942249F0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The key definitions – Domain and Task:</a:t>
                </a:r>
              </a:p>
              <a:p>
                <a:r>
                  <a:rPr lang="en-US" altLang="zh-SG" dirty="0"/>
                  <a:t>A </a:t>
                </a:r>
                <a:r>
                  <a:rPr lang="en-US" altLang="zh-SG" b="1" dirty="0"/>
                  <a:t>Domain</a:t>
                </a:r>
                <a:r>
                  <a:rPr lang="en-US" altLang="zh-SG" dirty="0"/>
                  <a:t> consists of two components: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SG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SG" b="0" i="1" smtClean="0">
                        <a:latin typeface="Cambria Math" charset="0"/>
                      </a:rPr>
                      <m:t>{</m:t>
                    </m:r>
                    <m:r>
                      <a:rPr lang="en-US" altLang="zh-SG" b="0" i="1" smtClean="0">
                        <a:latin typeface="Cambria Math" charset="0"/>
                      </a:rPr>
                      <m:t>𝜒</m:t>
                    </m:r>
                    <m:r>
                      <a:rPr lang="en-US" altLang="zh-SG" b="0" i="1" smtClean="0">
                        <a:latin typeface="Cambria Math" charset="0"/>
                      </a:rPr>
                      <m:t>, </m:t>
                    </m:r>
                    <m:r>
                      <a:rPr lang="en-US" altLang="zh-SG" b="0" i="1" smtClean="0">
                        <a:latin typeface="Cambria Math" charset="0"/>
                      </a:rPr>
                      <m:t>𝑃</m:t>
                    </m:r>
                    <m:r>
                      <a:rPr lang="en-US" altLang="zh-SG" b="0" i="1" smtClean="0">
                        <a:latin typeface="Cambria Math" charset="0"/>
                      </a:rPr>
                      <m:t>(</m:t>
                    </m:r>
                    <m:r>
                      <a:rPr lang="en-US" altLang="zh-SG" b="0" i="1" smtClean="0">
                        <a:latin typeface="Cambria Math" charset="0"/>
                      </a:rPr>
                      <m:t>𝑋</m:t>
                    </m:r>
                    <m:r>
                      <a:rPr lang="en-US" altLang="zh-SG" b="0" i="1" smtClean="0">
                        <a:latin typeface="Cambria Math" charset="0"/>
                      </a:rPr>
                      <m:t>)</m:t>
                    </m:r>
                    <m:r>
                      <m:rPr>
                        <m:lit/>
                      </m:rPr>
                      <a:rPr lang="en-US" altLang="zh-SG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altLang="zh-SG" dirty="0"/>
              </a:p>
              <a:p>
                <a:pPr lvl="1"/>
                <a:r>
                  <a:rPr lang="en-US" altLang="zh-SG" sz="2400" dirty="0"/>
                  <a:t>Feature space: </a:t>
                </a:r>
                <a14:m>
                  <m:oMath xmlns:m="http://schemas.openxmlformats.org/officeDocument/2006/math">
                    <m:r>
                      <a:rPr lang="en-US" altLang="zh-SG" sz="2400" i="1">
                        <a:latin typeface="Cambria Math" charset="0"/>
                      </a:rPr>
                      <m:t>𝜒</m:t>
                    </m:r>
                  </m:oMath>
                </a14:m>
                <a:r>
                  <a:rPr lang="en-US" altLang="zh-SG" sz="2400" dirty="0"/>
                  <a:t>.</a:t>
                </a:r>
              </a:p>
              <a:p>
                <a:pPr lvl="1"/>
                <a:r>
                  <a:rPr lang="en-US" altLang="zh-SG" sz="2400" dirty="0"/>
                  <a:t>Marginal Distribution: </a:t>
                </a:r>
                <a14:m>
                  <m:oMath xmlns:m="http://schemas.openxmlformats.org/officeDocument/2006/math">
                    <m:r>
                      <a:rPr lang="en-US" altLang="zh-SG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sz="24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SG" sz="2400" b="0" i="1" smtClean="0">
                        <a:latin typeface="Cambria Math" charset="0"/>
                      </a:rPr>
                      <m:t>;</m:t>
                    </m:r>
                    <m:r>
                      <a:rPr lang="en-US" altLang="zh-SG" sz="2400" b="0" i="1" smtClean="0">
                        <a:latin typeface="Cambria Math" charset="0"/>
                      </a:rPr>
                      <m:t>𝑋</m:t>
                    </m:r>
                    <m:r>
                      <a:rPr lang="en-US" altLang="zh-SG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SG" sz="2400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SG" sz="2400" b="0" i="1" smtClean="0">
                        <a:latin typeface="Cambria Math" charset="0"/>
                      </a:rPr>
                      <m:t> …, 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SG" sz="2400" b="0" i="1" smtClean="0">
                        <a:latin typeface="Cambria Math" charset="0"/>
                      </a:rPr>
                      <m:t>}</m:t>
                    </m:r>
                    <m:r>
                      <a:rPr lang="en-US" altLang="zh-SG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SG" sz="2400" b="0" i="1" smtClean="0">
                        <a:latin typeface="Cambria Math" charset="0"/>
                      </a:rPr>
                      <m:t>∈</m:t>
                    </m:r>
                    <m:r>
                      <a:rPr lang="en-US" altLang="zh-SG" sz="2400" b="0" i="1" smtClean="0">
                        <a:latin typeface="Cambria Math" charset="0"/>
                      </a:rPr>
                      <m:t>𝜒</m:t>
                    </m:r>
                  </m:oMath>
                </a14:m>
                <a:r>
                  <a:rPr lang="en-US" altLang="zh-SG" sz="2400" dirty="0"/>
                  <a:t>.</a:t>
                </a:r>
              </a:p>
              <a:p>
                <a:pPr lvl="1"/>
                <a:r>
                  <a:rPr lang="en-US" altLang="zh-CN" sz="2400" dirty="0"/>
                  <a:t>I</a:t>
                </a:r>
                <a:r>
                  <a:rPr lang="en-US" altLang="zh-SG" sz="2400" dirty="0"/>
                  <a:t>f the learning task is document classification, and each term is taken as a binary feature: </a:t>
                </a:r>
                <a14:m>
                  <m:oMath xmlns:m="http://schemas.openxmlformats.org/officeDocument/2006/math"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altLang="zh-SG" sz="2400" dirty="0"/>
                  <a:t> is the space of all term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SG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SG" sz="2400" dirty="0"/>
                  <a:t> is the </a:t>
                </a:r>
                <a14:m>
                  <m:oMath xmlns:m="http://schemas.openxmlformats.org/officeDocument/2006/math">
                    <m:r>
                      <a:rPr lang="en-US" altLang="zh-SG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SG" sz="2400" dirty="0"/>
                  <a:t>-</a:t>
                </a:r>
                <a:r>
                  <a:rPr lang="en-US" altLang="zh-SG" sz="2400" dirty="0" err="1"/>
                  <a:t>th</a:t>
                </a:r>
                <a:r>
                  <a:rPr lang="en-US" altLang="zh-SG" sz="2400" dirty="0"/>
                  <a:t> term vector, </a:t>
                </a:r>
                <a14:m>
                  <m:oMath xmlns:m="http://schemas.openxmlformats.org/officeDocument/2006/math">
                    <m:r>
                      <a:rPr lang="en-US" altLang="zh-SG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SG" sz="2400" dirty="0"/>
                  <a:t> is a particular learning sample.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2F14398-E5D5-FD0B-8CA5-4942249F0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r="-81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00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1A9B-DA25-68FB-9FC0-27A015E3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9C3F5-2695-82C8-A95C-A133E6A0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Formal Definitions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4C1B2-C096-32BD-70AD-D62DD70D05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A </a:t>
                </a:r>
                <a:r>
                  <a:rPr lang="en-US" altLang="zh-SG" b="1" dirty="0"/>
                  <a:t>Domain</a:t>
                </a:r>
                <a:r>
                  <a:rPr lang="en-US" altLang="zh-SG" dirty="0"/>
                  <a:t> consists of two components: </a:t>
                </a:r>
                <a14:m>
                  <m:oMath xmlns:m="http://schemas.openxmlformats.org/officeDocument/2006/math">
                    <m:r>
                      <a:rPr lang="en-US" altLang="zh-SG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SG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SG" b="0" i="1" smtClean="0">
                        <a:latin typeface="Cambria Math" charset="0"/>
                      </a:rPr>
                      <m:t>{</m:t>
                    </m:r>
                    <m:r>
                      <a:rPr lang="en-US" altLang="zh-SG" b="0" i="1" smtClean="0">
                        <a:latin typeface="Cambria Math" charset="0"/>
                      </a:rPr>
                      <m:t>𝜒</m:t>
                    </m:r>
                    <m:r>
                      <a:rPr lang="en-US" altLang="zh-SG" b="0" i="1" smtClean="0">
                        <a:latin typeface="Cambria Math" charset="0"/>
                      </a:rPr>
                      <m:t>, </m:t>
                    </m:r>
                    <m:r>
                      <a:rPr lang="en-US" altLang="zh-SG" b="0" i="1" smtClean="0">
                        <a:latin typeface="Cambria Math" charset="0"/>
                      </a:rPr>
                      <m:t>𝑃</m:t>
                    </m:r>
                    <m:r>
                      <a:rPr lang="en-US" altLang="zh-SG" b="0" i="1" smtClean="0">
                        <a:latin typeface="Cambria Math" charset="0"/>
                      </a:rPr>
                      <m:t>(</m:t>
                    </m:r>
                    <m:r>
                      <a:rPr lang="en-US" altLang="zh-SG" b="0" i="1" smtClean="0">
                        <a:latin typeface="Cambria Math" charset="0"/>
                      </a:rPr>
                      <m:t>𝑋</m:t>
                    </m:r>
                    <m:r>
                      <a:rPr lang="en-US" altLang="zh-SG" b="0" i="1" smtClean="0">
                        <a:latin typeface="Cambria Math" charset="0"/>
                      </a:rPr>
                      <m:t>)</m:t>
                    </m:r>
                    <m:r>
                      <m:rPr>
                        <m:lit/>
                      </m:rPr>
                      <a:rPr lang="en-US" altLang="zh-SG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altLang="zh-SG" dirty="0"/>
              </a:p>
              <a:p>
                <a:pPr lvl="1"/>
                <a:r>
                  <a:rPr lang="en-US" altLang="zh-SG" sz="2400" dirty="0"/>
                  <a:t>Feature space: </a:t>
                </a:r>
                <a14:m>
                  <m:oMath xmlns:m="http://schemas.openxmlformats.org/officeDocument/2006/math">
                    <m:r>
                      <a:rPr lang="en-US" altLang="zh-SG" sz="2400" i="1">
                        <a:latin typeface="Cambria Math" charset="0"/>
                      </a:rPr>
                      <m:t>𝜒</m:t>
                    </m:r>
                  </m:oMath>
                </a14:m>
                <a:r>
                  <a:rPr lang="en-US" altLang="zh-SG" sz="2400" dirty="0"/>
                  <a:t>.</a:t>
                </a:r>
              </a:p>
              <a:p>
                <a:pPr lvl="1"/>
                <a:r>
                  <a:rPr lang="en-US" altLang="zh-SG" sz="2400" dirty="0"/>
                  <a:t>Marginal Distribution: </a:t>
                </a:r>
                <a14:m>
                  <m:oMath xmlns:m="http://schemas.openxmlformats.org/officeDocument/2006/math">
                    <m:r>
                      <a:rPr lang="en-US" altLang="zh-SG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sz="24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SG" sz="2400" b="0" i="1" smtClean="0">
                        <a:latin typeface="Cambria Math" charset="0"/>
                      </a:rPr>
                      <m:t>;</m:t>
                    </m:r>
                    <m:r>
                      <a:rPr lang="en-US" altLang="zh-SG" sz="2400" b="0" i="1" smtClean="0">
                        <a:latin typeface="Cambria Math" charset="0"/>
                      </a:rPr>
                      <m:t>𝑋</m:t>
                    </m:r>
                    <m:r>
                      <a:rPr lang="en-US" altLang="zh-SG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SG" sz="2400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SG" sz="2400" b="0" i="1" smtClean="0">
                        <a:latin typeface="Cambria Math" charset="0"/>
                      </a:rPr>
                      <m:t> …, 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SG" sz="2400" b="0" i="1" smtClean="0">
                        <a:latin typeface="Cambria Math" charset="0"/>
                      </a:rPr>
                      <m:t>}</m:t>
                    </m:r>
                    <m:r>
                      <a:rPr lang="en-US" altLang="zh-SG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SG" sz="2400" b="0" i="1" smtClean="0">
                        <a:latin typeface="Cambria Math" charset="0"/>
                      </a:rPr>
                      <m:t>∈</m:t>
                    </m:r>
                    <m:r>
                      <a:rPr lang="en-US" altLang="zh-SG" sz="2400" b="0" i="1" smtClean="0">
                        <a:latin typeface="Cambria Math" charset="0"/>
                      </a:rPr>
                      <m:t>𝜒</m:t>
                    </m:r>
                  </m:oMath>
                </a14:m>
                <a:r>
                  <a:rPr lang="en-US" altLang="zh-SG" sz="2400" dirty="0"/>
                  <a:t>.</a:t>
                </a:r>
              </a:p>
              <a:p>
                <a:pPr lvl="1"/>
                <a:r>
                  <a:rPr lang="en-US" altLang="zh-SG" sz="2400" dirty="0"/>
                  <a:t>If two domains are different, then (a) they may have different feature spaces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>
                            <a:latin typeface="Cambria Math" charset="0"/>
                          </a:rPr>
                          <m:t>𝜒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</m:oMath>
                </a14:m>
                <a:r>
                  <a:rPr lang="en-US" altLang="zh-SG" sz="2400" b="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SG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altLang="zh-SG" sz="2400" dirty="0">
                        <a:latin typeface="Karla" pitchFamily="2" charset="0"/>
                      </a:rPr>
                      <m:t> </m:t>
                    </m:r>
                    <m:sSub>
                      <m:sSubPr>
                        <m:ctrlPr>
                          <a:rPr lang="en-US" altLang="zh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>
                            <a:latin typeface="Cambria Math" charset="0"/>
                          </a:rPr>
                          <m:t>𝜒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altLang="zh-SG" sz="2400" dirty="0"/>
                  <a:t> or (b) different marginal probability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SG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i="1" dirty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i="1" dirty="0">
                        <a:latin typeface="Cambria Math" charset="0"/>
                        <a:ea typeface="Cambria Math" panose="02040503050406030204" pitchFamily="18" charset="0"/>
                      </a:rPr>
                      <m:t>)≠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SG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SG" sz="2400" dirty="0"/>
                  <a:t> (covariate shift).</a:t>
                </a:r>
              </a:p>
              <a:p>
                <a:pPr lvl="1"/>
                <a:r>
                  <a:rPr lang="en-US" altLang="zh-SG" dirty="0"/>
                  <a:t>In the document classification example:</a:t>
                </a:r>
              </a:p>
              <a:p>
                <a:pPr lvl="1"/>
                <a:r>
                  <a:rPr lang="en-US" altLang="zh-SG" dirty="0"/>
                  <a:t>Case (a): the two sets of documents are described in different languages; </a:t>
                </a:r>
              </a:p>
              <a:p>
                <a:pPr lvl="1"/>
                <a:r>
                  <a:rPr lang="en-US" altLang="zh-SG" dirty="0"/>
                  <a:t>Case (b): the source domain documents and the target domain documents focus on different topics.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4C1B2-C096-32BD-70AD-D62DD70D0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b="-127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7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3EB0E-4785-977F-9DF4-C483B2B7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Formal Definitions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72AED8-050E-D221-52A6-5F3C6F7E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4949898"/>
              </a:xfrm>
            </p:spPr>
            <p:txBody>
              <a:bodyPr/>
              <a:lstStyle/>
              <a:p>
                <a:r>
                  <a:rPr lang="en-US" altLang="zh-SG" dirty="0"/>
                  <a:t>The key definitions – Domain and Task:</a:t>
                </a:r>
              </a:p>
              <a:p>
                <a:r>
                  <a:rPr lang="en-US" altLang="zh-SG" dirty="0"/>
                  <a:t>A </a:t>
                </a:r>
                <a:r>
                  <a:rPr lang="en-US" altLang="zh-SG" b="1" dirty="0"/>
                  <a:t>Task</a:t>
                </a:r>
                <a:r>
                  <a:rPr lang="en-US" altLang="zh-SG" dirty="0"/>
                  <a:t> is defined by two components: </a:t>
                </a:r>
              </a:p>
              <a:p>
                <a:pPr marL="36178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SG" altLang="en-US" i="1">
                          <a:latin typeface="Cambria Math" panose="02040503050406030204" pitchFamily="18" charset="0"/>
                        </a:rPr>
                        <m:t>𝒯</m:t>
                      </m:r>
                      <m:r>
                        <a:rPr lang="en-US" altLang="zh-SG" i="1">
                          <a:latin typeface="Cambria Math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SG" i="1">
                          <a:latin typeface="Cambria Math" charset="0"/>
                        </a:rPr>
                        <m:t>{</m:t>
                      </m:r>
                      <m:r>
                        <a:rPr lang="en-US" altLang="zh-SG" i="1">
                          <a:latin typeface="Cambria Math" charset="0"/>
                        </a:rPr>
                        <m:t>𝒴</m:t>
                      </m:r>
                      <m:r>
                        <a:rPr lang="en-US" altLang="zh-SG" i="1">
                          <a:latin typeface="Cambria Math" charset="0"/>
                        </a:rPr>
                        <m:t>, </m:t>
                      </m:r>
                      <m:r>
                        <a:rPr lang="en-US" altLang="zh-SG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SG" i="1"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SG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m:rPr>
                          <m:lit/>
                        </m:rPr>
                        <a:rPr lang="en-US" altLang="zh-SG" i="1">
                          <a:latin typeface="Cambria Math" charset="0"/>
                        </a:rPr>
                        <m:t>}</m:t>
                      </m:r>
                      <m:r>
                        <a:rPr lang="en-US" altLang="zh-SG" i="1">
                          <a:latin typeface="Cambria Math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SG" i="1">
                          <a:latin typeface="Cambria Math" charset="0"/>
                        </a:rPr>
                        <m:t>{</m:t>
                      </m:r>
                      <m:r>
                        <a:rPr lang="en-US" altLang="zh-SG" i="1">
                          <a:latin typeface="Cambria Math" charset="0"/>
                        </a:rPr>
                        <m:t>𝒴</m:t>
                      </m:r>
                      <m:r>
                        <a:rPr lang="en-US" altLang="zh-SG" i="1">
                          <a:latin typeface="Cambria Math" charset="0"/>
                        </a:rPr>
                        <m:t>, </m:t>
                      </m:r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(⋅)); </m:t>
                      </m:r>
                    </m:oMath>
                  </m:oMathPara>
                </a14:m>
                <a:endParaRPr lang="en-US" altLang="zh-SG" b="0" i="1" dirty="0">
                  <a:latin typeface="Cambria Math" panose="02040503050406030204" pitchFamily="18" charset="0"/>
                </a:endParaRPr>
              </a:p>
              <a:p>
                <a:pPr marL="36178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SG" i="1">
                          <a:latin typeface="Cambria Math" charset="0"/>
                        </a:rPr>
                        <m:t>𝑌</m:t>
                      </m:r>
                      <m:r>
                        <a:rPr lang="en-US" altLang="zh-SG" i="1">
                          <a:latin typeface="Cambria Math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SG" i="1">
                          <a:latin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SG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SG" i="1">
                          <a:latin typeface="Cambria Math" charset="0"/>
                        </a:rPr>
                        <m:t>,…, </m:t>
                      </m:r>
                      <m:sSub>
                        <m:sSub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SG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SG" i="1">
                          <a:latin typeface="Cambria Math" charset="0"/>
                        </a:rPr>
                        <m:t>}</m:t>
                      </m:r>
                      <m:r>
                        <a:rPr lang="en-US" altLang="zh-SG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SG" i="1">
                          <a:latin typeface="Cambria Math" charset="0"/>
                        </a:rPr>
                        <m:t>∈</m:t>
                      </m:r>
                      <m:r>
                        <a:rPr lang="en-US" altLang="zh-SG" i="1">
                          <a:latin typeface="Cambria Math" charset="0"/>
                        </a:rPr>
                        <m:t>𝒴</m:t>
                      </m:r>
                    </m:oMath>
                  </m:oMathPara>
                </a14:m>
                <a:endParaRPr lang="en-US" altLang="zh-SG" sz="2400" dirty="0"/>
              </a:p>
              <a:p>
                <a:pPr lvl="1"/>
                <a:r>
                  <a:rPr lang="en-US" altLang="zh-SG" dirty="0"/>
                  <a:t>Label space: </a:t>
                </a:r>
                <a14:m>
                  <m:oMath xmlns:m="http://schemas.openxmlformats.org/officeDocument/2006/math">
                    <m:r>
                      <a:rPr lang="en-US" altLang="zh-SG" i="1">
                        <a:latin typeface="Cambria Math" charset="0"/>
                      </a:rPr>
                      <m:t>𝒴</m:t>
                    </m:r>
                  </m:oMath>
                </a14:m>
                <a:r>
                  <a:rPr lang="en-US" altLang="zh-SG" sz="2400" dirty="0"/>
                  <a:t>.</a:t>
                </a:r>
              </a:p>
              <a:p>
                <a:pPr lvl="1"/>
                <a:r>
                  <a:rPr lang="en-US" altLang="zh-SG" dirty="0"/>
                  <a:t>Predictive function </a:t>
                </a:r>
                <a14:m>
                  <m:oMath xmlns:m="http://schemas.openxmlformats.org/officeDocument/2006/math">
                    <m:r>
                      <a:rPr lang="en-US" altLang="zh-SG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zh-SG" dirty="0"/>
                  <a:t>, learned from feature-label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SG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SG" dirty="0"/>
                  <a:t>. </a:t>
                </a:r>
              </a:p>
              <a:p>
                <a:pPr lvl="1"/>
                <a:r>
                  <a:rPr lang="en-US" altLang="zh-SG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SG" dirty="0"/>
                  <a:t>in the domain,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SG" dirty="0"/>
                  <a:t> predicts its corresponding label</a:t>
                </a:r>
                <a:r>
                  <a:rPr lang="el-GR" altLang="zh-SG" dirty="0"/>
                  <a:t>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SG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72AED8-050E-D221-52A6-5F3C6F7E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4949898"/>
              </a:xfrm>
              <a:blipFill>
                <a:blip r:embed="rId2"/>
                <a:stretch>
                  <a:fillRect t="-1232" r="-348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28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FA8F-0F3E-1D85-C88D-44FA959F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25401-B365-F414-F0F0-014326FF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Formal Definitions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E9CCD0-29EB-5873-ED57-893809A7C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4949898"/>
              </a:xfrm>
            </p:spPr>
            <p:txBody>
              <a:bodyPr/>
              <a:lstStyle/>
              <a:p>
                <a:r>
                  <a:rPr lang="en-US" altLang="zh-SG" dirty="0"/>
                  <a:t>A </a:t>
                </a:r>
                <a:r>
                  <a:rPr lang="en-US" altLang="zh-SG" b="1" dirty="0"/>
                  <a:t>Task</a:t>
                </a:r>
                <a:r>
                  <a:rPr lang="en-US" altLang="zh-SG" dirty="0"/>
                  <a:t> is defined by two components: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SG" altLang="en-US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US" altLang="zh-SG" i="1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SG" i="1">
                        <a:latin typeface="Cambria Math" charset="0"/>
                      </a:rPr>
                      <m:t>{</m:t>
                    </m:r>
                    <m:r>
                      <a:rPr lang="en-US" altLang="zh-SG" i="1">
                        <a:latin typeface="Cambria Math" charset="0"/>
                      </a:rPr>
                      <m:t>𝒴</m:t>
                    </m:r>
                    <m:r>
                      <a:rPr lang="en-US" altLang="zh-SG" i="1">
                        <a:latin typeface="Cambria Math" charset="0"/>
                      </a:rPr>
                      <m:t>, </m:t>
                    </m:r>
                    <m:r>
                      <a:rPr lang="en-US" altLang="zh-SG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i="1">
                            <a:latin typeface="Cambria Math" charset="0"/>
                          </a:rPr>
                          <m:t>𝑌</m:t>
                        </m:r>
                      </m:e>
                      <m:e>
                        <m:r>
                          <a:rPr lang="en-US" altLang="zh-SG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m:rPr>
                        <m:lit/>
                      </m:rPr>
                      <a:rPr lang="en-US" altLang="zh-SG" i="1">
                        <a:latin typeface="Cambria Math" charset="0"/>
                      </a:rPr>
                      <m:t>}</m:t>
                    </m:r>
                    <m:r>
                      <a:rPr lang="en-US" altLang="zh-SG" i="1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SG" i="1">
                        <a:latin typeface="Cambria Math" charset="0"/>
                      </a:rPr>
                      <m:t>{</m:t>
                    </m:r>
                    <m:r>
                      <a:rPr lang="en-US" altLang="zh-SG" i="1">
                        <a:latin typeface="Cambria Math" charset="0"/>
                      </a:rPr>
                      <m:t>𝒴</m:t>
                    </m:r>
                    <m:r>
                      <a:rPr lang="en-US" altLang="zh-SG" i="1">
                        <a:latin typeface="Cambria Math" charset="0"/>
                      </a:rPr>
                      <m:t>,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(⋅)); </m:t>
                    </m:r>
                    <m:r>
                      <a:rPr lang="en-US" altLang="zh-SG" i="1">
                        <a:latin typeface="Cambria Math" charset="0"/>
                      </a:rPr>
                      <m:t>𝑌</m:t>
                    </m:r>
                    <m:r>
                      <a:rPr lang="en-US" altLang="zh-SG" i="1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SG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SG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SG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altLang="zh-SG" i="1">
                        <a:latin typeface="Cambria Math" charset="0"/>
                      </a:rPr>
                      <m:t>}</m:t>
                    </m:r>
                    <m:r>
                      <a:rPr lang="en-US" altLang="zh-SG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SG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∈</m:t>
                    </m:r>
                    <m:r>
                      <a:rPr lang="en-US" altLang="zh-SG" i="1">
                        <a:latin typeface="Cambria Math" charset="0"/>
                      </a:rPr>
                      <m:t>𝒴</m:t>
                    </m:r>
                  </m:oMath>
                </a14:m>
                <a:r>
                  <a:rPr lang="en-US" altLang="zh-SG" sz="2400" dirty="0"/>
                  <a:t>.</a:t>
                </a:r>
              </a:p>
              <a:p>
                <a:pPr lvl="1"/>
                <a:r>
                  <a:rPr lang="en-US" altLang="zh-SG" sz="2400" dirty="0"/>
                  <a:t>If two tasks are different, then (1) they may have different labels (label shift)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</m:oMath>
                </a14:m>
                <a:r>
                  <a:rPr lang="en-US" altLang="zh-SG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SG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altLang="zh-SG" dirty="0">
                        <a:latin typeface="Karla" pitchFamily="2" charset="0"/>
                      </a:rPr>
                      <m:t>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</m:oMath>
                </a14:m>
                <a:r>
                  <a:rPr lang="en-US" altLang="zh-SG" sz="2400" dirty="0"/>
                  <a:t> or (2) different </a:t>
                </a:r>
                <a:r>
                  <a:rPr lang="en-US" altLang="zh-SG" dirty="0"/>
                  <a:t>conditional probabilities (conditional shift)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SG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)≠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SG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In the document classification example:</a:t>
                </a:r>
              </a:p>
              <a:p>
                <a:pPr lvl="1"/>
                <a:r>
                  <a:rPr lang="en-US" altLang="zh-SG" dirty="0"/>
                  <a:t>Case (1): source domain has binary document classes, while the target domain has ten classes;</a:t>
                </a:r>
              </a:p>
              <a:p>
                <a:pPr lvl="1"/>
                <a:r>
                  <a:rPr lang="en-US" altLang="zh-SG" dirty="0"/>
                  <a:t>Case (2): the source and target documents are very unbalanced in terms of the user-defined classes.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E9CCD0-29EB-5873-ED57-893809A7C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4949898"/>
              </a:xfrm>
              <a:blipFill>
                <a:blip r:embed="rId2"/>
                <a:stretch>
                  <a:fillRect t="-1232" r="-1217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06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3A085-F956-0709-5C41-3F535A05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The Key Towards Transfer Learning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FB8BBC-5B09-0FBD-BC97-83961623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SG" dirty="0"/>
              <a:t>During the process of transfer learning, the following three important questions must be answered:</a:t>
            </a:r>
          </a:p>
          <a:p>
            <a:pPr lvl="1"/>
            <a:r>
              <a:rPr lang="en-US" altLang="zh-SG" dirty="0"/>
              <a:t>What to transfer? Identify which portion of knowledge is source-specific and what is common between the source and the target.</a:t>
            </a:r>
          </a:p>
          <a:p>
            <a:pPr lvl="1"/>
            <a:r>
              <a:rPr lang="en-US" altLang="zh-SG" dirty="0"/>
              <a:t>When to transfer? Aim at utilizing transfer learning to improve target task performance/results and not degrade them. We need to be careful about when to transfer and when not to.</a:t>
            </a:r>
          </a:p>
          <a:p>
            <a:pPr lvl="1"/>
            <a:r>
              <a:rPr lang="en-US" altLang="zh-SG" dirty="0"/>
              <a:t>How to transfer? Changes to existing algorithms and different techniques.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5298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37A05-A802-BDD0-7FC3-CC90B3F0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Categorizing Transfer Learning</a:t>
            </a:r>
            <a:endParaRPr lang="zh-SG" altLang="en-US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B7654A4-5C4B-7938-50FD-ABC61EF1E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5" t="496"/>
          <a:stretch/>
        </p:blipFill>
        <p:spPr>
          <a:xfrm>
            <a:off x="1837911" y="1543051"/>
            <a:ext cx="8516178" cy="496329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AF23A4E-B149-1801-6F59-7540F3E96B59}"/>
              </a:ext>
            </a:extLst>
          </p:cNvPr>
          <p:cNvSpPr/>
          <p:nvPr/>
        </p:nvSpPr>
        <p:spPr>
          <a:xfrm>
            <a:off x="8598195" y="4295553"/>
            <a:ext cx="2124489" cy="948512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sz="2000" dirty="0">
              <a:solidFill>
                <a:srgbClr val="004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7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48D1-9515-03A6-A814-A872CB77C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FE95F-0EFD-3508-43DC-C906050E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Categorizing Transfer Learning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E13A66-3A11-7A81-5320-287172DC18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Transfer learning: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.</a:t>
                </a:r>
              </a:p>
              <a:p>
                <a:r>
                  <a:rPr lang="en-US" altLang="zh-SG" dirty="0"/>
                  <a:t>Categorization of the different transfer learning scenarios is based on the domain, task at hand, and the availability of data:</a:t>
                </a:r>
              </a:p>
              <a:p>
                <a:r>
                  <a:rPr lang="en-US" altLang="zh-SG" b="1" dirty="0"/>
                  <a:t>Inductive Transfer learning</a:t>
                </a:r>
                <a:r>
                  <a:rPr lang="en-US" altLang="zh-SG" dirty="0"/>
                  <a:t>: the source and target have same domains, yet the they </a:t>
                </a:r>
                <a:r>
                  <a:rPr lang="en-US" altLang="zh-SG" b="1" dirty="0">
                    <a:solidFill>
                      <a:schemeClr val="accent2">
                        <a:lumMod val="75000"/>
                      </a:schemeClr>
                    </a:solidFill>
                  </a:rPr>
                  <a:t>have different tasks</a:t>
                </a:r>
                <a:r>
                  <a:rPr lang="en-US" altLang="zh-SG" dirty="0"/>
                  <a:t>. The algorithms utilize the inductive biases of the source domain to help improve the target task. </a:t>
                </a:r>
                <a:r>
                  <a:rPr lang="en-US" altLang="zh-CN" dirty="0"/>
                  <a:t>Target domain labels are available.</a:t>
                </a:r>
                <a:endParaRPr lang="en-US" altLang="zh-SG" dirty="0"/>
              </a:p>
              <a:p>
                <a:r>
                  <a:rPr lang="en-US" altLang="zh-SG" dirty="0"/>
                  <a:t>Related to </a:t>
                </a:r>
                <a:r>
                  <a:rPr lang="en-US" altLang="zh-SG" b="1" dirty="0"/>
                  <a:t>pre-training</a:t>
                </a:r>
                <a:r>
                  <a:rPr lang="en-US" altLang="zh-SG" dirty="0"/>
                  <a:t> and </a:t>
                </a:r>
                <a:r>
                  <a:rPr lang="en-US" altLang="zh-SG" b="1" dirty="0"/>
                  <a:t>multi-task learning</a:t>
                </a:r>
                <a:r>
                  <a:rPr lang="en-US" altLang="zh-SG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E13A66-3A11-7A81-5320-287172DC1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69" r="-1565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68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E8752-5446-FA3F-AB86-E09B0AA3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AA19B-D8EB-C62A-2C64-9A908CCB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Categorizing Transfer Learning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C1D859-0E8B-60A4-C451-21155D56A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Transfer learning: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.</a:t>
                </a:r>
              </a:p>
              <a:p>
                <a:r>
                  <a:rPr lang="en-US" altLang="zh-SG" dirty="0"/>
                  <a:t>Categorization of the different transfer learning scenarios is based on the domain, task at hand, and the availability of data:</a:t>
                </a:r>
              </a:p>
              <a:p>
                <a:r>
                  <a:rPr lang="en-US" altLang="zh-SG" b="1" dirty="0" err="1"/>
                  <a:t>Transductive</a:t>
                </a:r>
                <a:r>
                  <a:rPr lang="en-US" altLang="zh-SG" b="1" dirty="0"/>
                  <a:t> Transfer Learning</a:t>
                </a:r>
                <a:r>
                  <a:rPr lang="en-US" altLang="zh-SG" dirty="0"/>
                  <a:t>: In this scenario, the source and target tasks are the same, but </a:t>
                </a:r>
                <a:r>
                  <a:rPr lang="en-US" altLang="zh-SG" b="1" dirty="0"/>
                  <a:t>the corresponding domains are different</a:t>
                </a:r>
                <a:r>
                  <a:rPr lang="en-US" altLang="zh-SG" dirty="0"/>
                  <a:t>. In this setting, the source domain has a lot of labeled data, while the target domain labels are not available.</a:t>
                </a:r>
              </a:p>
              <a:p>
                <a:r>
                  <a:rPr lang="en-US" altLang="zh-SG" dirty="0"/>
                  <a:t>Related to </a:t>
                </a:r>
                <a:r>
                  <a:rPr lang="en-US" altLang="zh-SG" b="1" dirty="0"/>
                  <a:t>domain adaptation</a:t>
                </a:r>
                <a:r>
                  <a:rPr lang="en-US" altLang="zh-SG" dirty="0"/>
                  <a:t>. </a:t>
                </a:r>
              </a:p>
              <a:p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C1D859-0E8B-60A4-C451-21155D56A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4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917E1-877C-F3AE-38FC-07111B2E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Categorizing Transfer Learning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D1A658-9765-368B-97FE-AB6324CC74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Transfer learning: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.</a:t>
                </a:r>
              </a:p>
              <a:p>
                <a:r>
                  <a:rPr lang="en-US" altLang="zh-SG" dirty="0"/>
                  <a:t>Categorization of the different transfer learning scenarios is based on the domain, task at hand, and the availability of data:</a:t>
                </a:r>
              </a:p>
              <a:p>
                <a:r>
                  <a:rPr lang="en-US" altLang="zh-SG" b="1" dirty="0"/>
                  <a:t>Unsupervised Transfer Learning</a:t>
                </a:r>
                <a:r>
                  <a:rPr lang="en-US" altLang="zh-SG" dirty="0"/>
                  <a:t>: the source and target have same domains, with a focus on unsupervised tasks in the target domain. The source and target domains are the same, but </a:t>
                </a:r>
                <a:r>
                  <a:rPr lang="en-US" altLang="zh-SG" b="1" dirty="0"/>
                  <a:t>the tasks are different</a:t>
                </a:r>
                <a:r>
                  <a:rPr lang="en-US" altLang="zh-SG" dirty="0"/>
                  <a:t>. In this scenario, labeled data is unavailable in either of the domains.</a:t>
                </a:r>
              </a:p>
              <a:p>
                <a:r>
                  <a:rPr lang="en-US" altLang="zh-SG" dirty="0"/>
                  <a:t>Related to </a:t>
                </a:r>
                <a:r>
                  <a:rPr lang="en-US" altLang="zh-SG" b="1" dirty="0"/>
                  <a:t>unsupervised learning and/or with pre-training</a:t>
                </a:r>
                <a:r>
                  <a:rPr lang="en-US" altLang="zh-SG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D1A658-9765-368B-97FE-AB6324CC74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r="-104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8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4805F-2359-EAE3-6745-B8A4EC8C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sz="3600" dirty="0"/>
              <a:t>Admin Issues for Week 11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6B870-58C6-BF84-D6F4-8D0C30AB2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/>
              <a:t>Quick reminder to begin your assignment, preferably before the end of the semester.</a:t>
            </a:r>
          </a:p>
          <a:p>
            <a:r>
              <a:rPr lang="en-SG" altLang="zh-SG"/>
              <a:t>Due on 20</a:t>
            </a:r>
            <a:r>
              <a:rPr lang="en-SG" altLang="zh-SG" baseline="30000"/>
              <a:t>th</a:t>
            </a:r>
            <a:r>
              <a:rPr lang="en-SG" altLang="zh-SG"/>
              <a:t> April.</a:t>
            </a:r>
            <a:r>
              <a:rPr lang="zh-SG" altLang="en-US"/>
              <a:t> </a:t>
            </a:r>
            <a:r>
              <a:rPr lang="en-SG" altLang="zh-SG"/>
              <a:t>Late</a:t>
            </a:r>
            <a:r>
              <a:rPr lang="zh-SG" altLang="en-US"/>
              <a:t> </a:t>
            </a:r>
            <a:r>
              <a:rPr lang="en-SG" altLang="zh-SG"/>
              <a:t>submissions</a:t>
            </a:r>
            <a:r>
              <a:rPr lang="zh-SG" altLang="en-US"/>
              <a:t> </a:t>
            </a:r>
            <a:r>
              <a:rPr lang="en-SG" altLang="zh-SG"/>
              <a:t>are</a:t>
            </a:r>
            <a:r>
              <a:rPr lang="zh-SG" altLang="en-US"/>
              <a:t> </a:t>
            </a:r>
            <a:r>
              <a:rPr lang="en-SG" altLang="zh-SG"/>
              <a:t>strict.</a:t>
            </a:r>
            <a:endParaRPr lang="en-SG" altLang="zh-SG" dirty="0"/>
          </a:p>
          <a:p>
            <a:r>
              <a:rPr lang="en-SG" altLang="zh-SG"/>
              <a:t>Marks for Assignment 1 may not be available until End April due to the immense workload, thank you for understanding!</a:t>
            </a:r>
            <a:endParaRPr lang="en-SG" altLang="zh-SG" dirty="0"/>
          </a:p>
          <a:p>
            <a:r>
              <a:rPr lang="en-SG" altLang="zh-SG"/>
              <a:t>Finals: please write to </a:t>
            </a:r>
            <a:r>
              <a:rPr lang="en-SG" altLang="zh-SG">
                <a:hlinkClick r:id="rId2"/>
              </a:rPr>
              <a:t>citbox25@nus.edu.sg</a:t>
            </a:r>
            <a:r>
              <a:rPr lang="en-SG" altLang="zh-SG"/>
              <a:t> for any technical issues faced (including no laptops </a:t>
            </a:r>
            <a:r>
              <a:rPr lang="en-SG" altLang="zh-SG">
                <a:sym typeface="Wingdings" panose="05000000000000000000" pitchFamily="2" charset="2"/>
              </a:rPr>
              <a:t>) for the computer-based final exam, cc me for your conversations.</a:t>
            </a:r>
          </a:p>
          <a:p>
            <a:pPr lvl="1"/>
            <a:r>
              <a:rPr lang="en-SG" altLang="zh-SG">
                <a:sym typeface="Wingdings" panose="05000000000000000000" pitchFamily="2" charset="2"/>
              </a:rPr>
              <a:t>But please don’t ask me to borrow you laptops .</a:t>
            </a:r>
            <a:endParaRPr lang="en-SG" altLang="zh-SG"/>
          </a:p>
        </p:txBody>
      </p:sp>
    </p:spTree>
    <p:extLst>
      <p:ext uri="{BB962C8B-B14F-4D97-AF65-F5344CB8AC3E}">
        <p14:creationId xmlns:p14="http://schemas.microsoft.com/office/powerpoint/2010/main" val="88030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AECA5-5D83-7DD6-DFBE-ABD569AF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Categorizing Transfer Learning: An Alternative</a:t>
            </a:r>
            <a:endParaRPr lang="zh-SG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C58757-CAB2-34B6-C803-7F159E90E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07" y="1438056"/>
            <a:ext cx="10034986" cy="5076158"/>
          </a:xfrm>
          <a:prstGeom prst="rect">
            <a:avLst/>
          </a:prstGeom>
        </p:spPr>
      </p:pic>
      <p:sp>
        <p:nvSpPr>
          <p:cNvPr id="6" name="星形: 五角 5">
            <a:extLst>
              <a:ext uri="{FF2B5EF4-FFF2-40B4-BE49-F238E27FC236}">
                <a16:creationId xmlns:a16="http://schemas.microsoft.com/office/drawing/2014/main" id="{299849B6-CABC-593B-C591-CF50E58B533C}"/>
              </a:ext>
            </a:extLst>
          </p:cNvPr>
          <p:cNvSpPr/>
          <p:nvPr/>
        </p:nvSpPr>
        <p:spPr>
          <a:xfrm>
            <a:off x="1006550" y="4793513"/>
            <a:ext cx="414668" cy="414668"/>
          </a:xfrm>
          <a:prstGeom prst="star5">
            <a:avLst/>
          </a:prstGeom>
          <a:solidFill>
            <a:srgbClr val="00428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sz="2000" dirty="0">
              <a:solidFill>
                <a:srgbClr val="004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星形: 五角 6">
            <a:extLst>
              <a:ext uri="{FF2B5EF4-FFF2-40B4-BE49-F238E27FC236}">
                <a16:creationId xmlns:a16="http://schemas.microsoft.com/office/drawing/2014/main" id="{B4A87C0A-6619-062B-0EF2-85BFD4655400}"/>
              </a:ext>
            </a:extLst>
          </p:cNvPr>
          <p:cNvSpPr/>
          <p:nvPr/>
        </p:nvSpPr>
        <p:spPr>
          <a:xfrm>
            <a:off x="5344633" y="4692504"/>
            <a:ext cx="531628" cy="531626"/>
          </a:xfrm>
          <a:prstGeom prst="star5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sz="2000" dirty="0">
              <a:solidFill>
                <a:srgbClr val="004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07388-3801-DDC0-BA54-D6C1B02D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SG" dirty="0"/>
              <a:t>Transfer Learning in “Traditional” DL/ML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E15CE2-0378-64D5-15E7-81A80A3CA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855"/>
            <a:ext cx="10515600" cy="4834271"/>
          </a:xfrm>
        </p:spPr>
        <p:txBody>
          <a:bodyPr/>
          <a:lstStyle/>
          <a:p>
            <a:r>
              <a:rPr lang="en-US" altLang="zh-SG" sz="2400" dirty="0"/>
              <a:t>Why do we need smaller models?</a:t>
            </a:r>
          </a:p>
          <a:p>
            <a:pPr lvl="1"/>
            <a:r>
              <a:rPr lang="en-US" altLang="zh-SG" sz="2000" dirty="0"/>
              <a:t>Employing on edge devices/</a:t>
            </a:r>
            <a:r>
              <a:rPr lang="en-US" altLang="zh-SG" sz="2000" dirty="0" err="1"/>
              <a:t>AIoT</a:t>
            </a:r>
            <a:r>
              <a:rPr lang="en-US" altLang="zh-SG" sz="2000" dirty="0"/>
              <a:t> devices.</a:t>
            </a:r>
          </a:p>
          <a:p>
            <a:pPr lvl="1"/>
            <a:r>
              <a:rPr lang="en-US" altLang="zh-SG" sz="2000" dirty="0"/>
              <a:t>Low computation power, demand high energy efficiency, sensitive to cost.</a:t>
            </a:r>
          </a:p>
          <a:p>
            <a:pPr lvl="1"/>
            <a:r>
              <a:rPr lang="en-US" altLang="zh-SG" sz="2000" dirty="0"/>
              <a:t>Previously: compress large models with weight pruning and quantization method.</a:t>
            </a:r>
          </a:p>
          <a:p>
            <a:pPr lvl="1"/>
            <a:r>
              <a:rPr lang="en-US" altLang="zh-SG" sz="2000" dirty="0"/>
              <a:t>Possible </a:t>
            </a:r>
            <a:r>
              <a:rPr lang="en-US" altLang="zh-SG" sz="2000" b="1" dirty="0"/>
              <a:t>disadvantage</a:t>
            </a:r>
            <a:r>
              <a:rPr lang="en-US" altLang="zh-SG" sz="2000" dirty="0"/>
              <a:t>: complexity in implementation and long iterative process.</a:t>
            </a:r>
          </a:p>
          <a:p>
            <a:endParaRPr lang="en-US" altLang="zh-SG" sz="2400" dirty="0"/>
          </a:p>
          <a:p>
            <a:endParaRPr lang="en-US" altLang="zh-SG" sz="2400" dirty="0"/>
          </a:p>
          <a:p>
            <a:endParaRPr lang="en-US" altLang="zh-SG" sz="2400" dirty="0"/>
          </a:p>
          <a:p>
            <a:pPr>
              <a:spcAft>
                <a:spcPts val="2400"/>
              </a:spcAft>
            </a:pPr>
            <a:endParaRPr lang="en-US" altLang="zh-SG" sz="2400" dirty="0"/>
          </a:p>
          <a:p>
            <a:r>
              <a:rPr lang="en-US" altLang="zh-SG" sz="2400" dirty="0"/>
              <a:t>Easier solution to train a “smaller” yet “effective” model from large models?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8152A-C05B-120F-2FCC-3457D336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855" y="3700500"/>
            <a:ext cx="4460290" cy="23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2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94EF-A791-BC9B-3A0E-110F0D47D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0FDDD-0BED-A893-3E4A-D222C721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SG" sz="3200" dirty="0"/>
              <a:t>Knowledge Distillation:</a:t>
            </a:r>
            <a:r>
              <a:rPr lang="zh-CN" altLang="en-US" sz="3200" dirty="0"/>
              <a:t> </a:t>
            </a:r>
            <a:br>
              <a:rPr lang="en-US" altLang="zh-CN" sz="3200" dirty="0"/>
            </a:br>
            <a:r>
              <a:rPr lang="en-US" altLang="zh-CN" sz="3200" dirty="0"/>
              <a:t>Transfer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Larger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Smaller</a:t>
            </a:r>
            <a:r>
              <a:rPr lang="zh-CN" altLang="en-US" sz="3200" dirty="0"/>
              <a:t> </a:t>
            </a:r>
            <a:r>
              <a:rPr lang="en-US" altLang="zh-CN" sz="3200" dirty="0"/>
              <a:t>Models</a:t>
            </a:r>
            <a:endParaRPr lang="zh-SG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2C14D-23B9-B91C-258A-AAD56703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855"/>
            <a:ext cx="10515600" cy="928577"/>
          </a:xfrm>
        </p:spPr>
        <p:txBody>
          <a:bodyPr/>
          <a:lstStyle/>
          <a:p>
            <a:r>
              <a:rPr lang="en-US" altLang="zh-SG" sz="2400" dirty="0"/>
              <a:t>Easier solution to train a “smaller” yet “effective” model from large models?</a:t>
            </a:r>
          </a:p>
          <a:p>
            <a:pPr lvl="1"/>
            <a:r>
              <a:rPr lang="en-US" altLang="zh-SG" sz="2000" dirty="0"/>
              <a:t>Recall: (for classification task) what we essentially obtain: probabilities!</a:t>
            </a:r>
            <a:endParaRPr lang="zh-SG" altLang="en-US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B3D662-45EB-21A1-D471-6F2C514BE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 b="4665"/>
          <a:stretch/>
        </p:blipFill>
        <p:spPr bwMode="auto">
          <a:xfrm>
            <a:off x="2877878" y="2523460"/>
            <a:ext cx="6436244" cy="27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81BBC5C-B502-1DF8-3087-9AFED3702D7B}"/>
              </a:ext>
            </a:extLst>
          </p:cNvPr>
          <p:cNvSpPr txBox="1">
            <a:spLocks/>
          </p:cNvSpPr>
          <p:nvPr/>
        </p:nvSpPr>
        <p:spPr>
          <a:xfrm>
            <a:off x="838200" y="5315948"/>
            <a:ext cx="10515600" cy="1262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783" indent="-3240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24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/>
              <a:t>The mindset: as long as the smaller model outputs similarly to the larger model, then the capability of the smaller model should also be similar to the larger model!</a:t>
            </a:r>
            <a:endParaRPr lang="zh-SG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938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9C2E9-8578-537E-DDED-AB6232EF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Knowledge Distillation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C13684-586A-5BC9-0999-A6F91B0F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3666"/>
            <a:ext cx="10515600" cy="175346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zh-SG" sz="2400" dirty="0"/>
              <a:t>Distillation loss: match the outputs of the teacher and student network.</a:t>
            </a:r>
          </a:p>
          <a:p>
            <a:pPr>
              <a:spcAft>
                <a:spcPts val="0"/>
              </a:spcAft>
            </a:pPr>
            <a:r>
              <a:rPr lang="en-US" altLang="zh-SG" sz="2400" dirty="0"/>
              <a:t>Teacher-student structure widely used for transfer learning. Teacher can be frozen, loss acting on the student network.</a:t>
            </a:r>
          </a:p>
          <a:p>
            <a:pPr>
              <a:spcAft>
                <a:spcPts val="0"/>
              </a:spcAft>
            </a:pPr>
            <a:r>
              <a:rPr lang="en-US" altLang="zh-SG" sz="2400" dirty="0"/>
              <a:t>Common loss: KL-divergence or cross-entropy loss.</a:t>
            </a:r>
            <a:endParaRPr lang="zh-SG" altLang="en-US" sz="2400" dirty="0"/>
          </a:p>
        </p:txBody>
      </p:sp>
      <p:pic>
        <p:nvPicPr>
          <p:cNvPr id="10244" name="Picture 4" descr="What is Knowledge Distillation? A Deep Dive.">
            <a:extLst>
              <a:ext uri="{FF2B5EF4-FFF2-40B4-BE49-F238E27FC236}">
                <a16:creationId xmlns:a16="http://schemas.microsoft.com/office/drawing/2014/main" id="{BCE9422E-878F-2967-59BD-E712A4B27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252" y="1395496"/>
            <a:ext cx="7499496" cy="335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Knowledge Distillation : Simplified | by Prakhar Ganesh | Towards Data  Science">
            <a:extLst>
              <a:ext uri="{FF2B5EF4-FFF2-40B4-BE49-F238E27FC236}">
                <a16:creationId xmlns:a16="http://schemas.microsoft.com/office/drawing/2014/main" id="{79C5F416-7224-3B34-F028-339E75CD8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" b="2621"/>
          <a:stretch/>
        </p:blipFill>
        <p:spPr bwMode="auto">
          <a:xfrm>
            <a:off x="3245680" y="1395496"/>
            <a:ext cx="5700640" cy="335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0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F1671-B7ED-6BB0-9D24-591F0130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(Deep) Domain Adaptation: the Narrow TL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D1C4B5-5426-76BA-6261-BFAA876C7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3014772"/>
              </a:xfrm>
            </p:spPr>
            <p:txBody>
              <a:bodyPr/>
              <a:lstStyle/>
              <a:p>
                <a:r>
                  <a:rPr lang="en-US" altLang="zh-SG" dirty="0"/>
                  <a:t>When discussing TL, the most referred task is the </a:t>
                </a:r>
                <a:r>
                  <a:rPr lang="en-US" altLang="zh-SG" b="1" dirty="0">
                    <a:solidFill>
                      <a:schemeClr val="accent2">
                        <a:lumMod val="75000"/>
                      </a:schemeClr>
                    </a:solidFill>
                  </a:rPr>
                  <a:t>domain adaptation (DA/UDA)</a:t>
                </a:r>
                <a:r>
                  <a:rPr lang="en-US" altLang="zh-SG" dirty="0"/>
                  <a:t> task: same tasks, different domains.</a:t>
                </a:r>
              </a:p>
              <a:p>
                <a:pPr lvl="1"/>
                <a:r>
                  <a:rPr lang="en-US" altLang="zh-SG" dirty="0"/>
                  <a:t>Formally: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. </a:t>
                </a:r>
              </a:p>
              <a:p>
                <a:pPr lvl="1"/>
                <a:r>
                  <a:rPr lang="en-US" altLang="zh-SG" dirty="0"/>
                  <a:t>For deep DA, the feature space can usually be projected onto a high-dimensional embed-space,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𝜒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SG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SG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altLang="zh-SG" dirty="0">
                        <a:latin typeface="Karla" pitchFamily="2" charset="0"/>
                      </a:rPr>
                      <m:t>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𝜒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 is usually ignored / not considered.</a:t>
                </a:r>
              </a:p>
              <a:p>
                <a:pPr lvl="1"/>
                <a:r>
                  <a:rPr lang="en-US" altLang="zh-SG" dirty="0"/>
                  <a:t>The domain shift: different marginal probability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SG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i="1" dirty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i="1" dirty="0">
                        <a:latin typeface="Cambria Math" charset="0"/>
                        <a:ea typeface="Cambria Math" panose="02040503050406030204" pitchFamily="18" charset="0"/>
                      </a:rPr>
                      <m:t>)≠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SG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SG" dirty="0"/>
                  <a:t> but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 (covariate shift)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D1C4B5-5426-76BA-6261-BFAA876C7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3014772"/>
              </a:xfrm>
              <a:blipFill>
                <a:blip r:embed="rId2"/>
                <a:stretch>
                  <a:fillRect t="-2020" r="-174" b="-424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76F02972-2A3A-34B1-3B22-4A7C9082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" b="5207"/>
          <a:stretch/>
        </p:blipFill>
        <p:spPr bwMode="auto">
          <a:xfrm>
            <a:off x="3853110" y="4614530"/>
            <a:ext cx="4485780" cy="207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7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15B4F-6CFC-F831-3694-4522E336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Domain Adaptation: the Goal and Assumptions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3F53DA-7A7C-5848-C04C-2810B96CBC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959144"/>
              </a:xfrm>
            </p:spPr>
            <p:txBody>
              <a:bodyPr/>
              <a:lstStyle/>
              <a:p>
                <a:r>
                  <a:rPr lang="en-US" altLang="zh-SG" dirty="0"/>
                  <a:t>The Goal: better / at least un-degraded performance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Performance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SG" dirty="0"/>
                  <a:t>? Don’t really care (another task on this)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3F53DA-7A7C-5848-C04C-2810B96CB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959144"/>
              </a:xfrm>
              <a:blipFill>
                <a:blip r:embed="rId3"/>
                <a:stretch>
                  <a:fillRect t="-6369" r="-232" b="-15287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omain Adaptation in Computer Vision: Everything You Need to Know">
            <a:extLst>
              <a:ext uri="{FF2B5EF4-FFF2-40B4-BE49-F238E27FC236}">
                <a16:creationId xmlns:a16="http://schemas.microsoft.com/office/drawing/2014/main" id="{DE0B5CF7-D30B-9DEB-0905-9BFB91E17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8191" r="11118" b="18657"/>
          <a:stretch/>
        </p:blipFill>
        <p:spPr bwMode="auto">
          <a:xfrm>
            <a:off x="6096000" y="2573339"/>
            <a:ext cx="5680282" cy="405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4FADD16-B4CD-F2FC-6160-23C90A636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502195"/>
                <a:ext cx="6200553" cy="40592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24000" indent="-324000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5"/>
                  </a:buBlip>
                  <a:defRPr sz="28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  <a:lvl2pPr marL="685783" indent="-32400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Blip>
                    <a:blip r:embed="rId5"/>
                  </a:buBlip>
                  <a:defRPr sz="24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5"/>
                  </a:buBlip>
                  <a:defRPr sz="20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5"/>
                  </a:buBlip>
                  <a:defRPr sz="18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5"/>
                  </a:buBlip>
                  <a:defRPr sz="18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SG" sz="2400"/>
                  <a:t>The basic DA – vanilla DA task, assuming:</a:t>
                </a:r>
              </a:p>
              <a:p>
                <a:r>
                  <a:rPr lang="en-US" altLang="zh-SG" sz="2400" dirty="0"/>
                  <a:t>1. A single labeled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SG" altLang="en-US" sz="2400" dirty="0"/>
                  <a:t> </a:t>
                </a:r>
                <a:r>
                  <a:rPr lang="en-US" altLang="zh-SG" sz="2400" dirty="0"/>
                  <a:t>and a single unlabeled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sz="2400" dirty="0"/>
                  <a:t>.</a:t>
                </a:r>
              </a:p>
              <a:p>
                <a:r>
                  <a:rPr lang="en-US" altLang="zh-SG" sz="24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SG" altLang="en-US" sz="2400" dirty="0"/>
                  <a:t> </a:t>
                </a:r>
                <a:r>
                  <a:rPr lang="en-US" altLang="zh-SG" sz="2400" dirty="0"/>
                  <a:t>data are accessible</a:t>
                </a:r>
                <a:r>
                  <a:rPr lang="en-US" altLang="zh-SG" sz="2400"/>
                  <a:t>. </a:t>
                </a:r>
              </a:p>
              <a:p>
                <a:r>
                  <a:rPr lang="en-US" altLang="zh-SG" sz="2400"/>
                  <a:t>3</a:t>
                </a:r>
                <a:r>
                  <a:rPr lang="en-US" altLang="zh-SG" sz="24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 smtClean="0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sz="2400" dirty="0"/>
                  <a:t> </a:t>
                </a:r>
                <a:r>
                  <a:rPr lang="en-US" altLang="zh-SG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SG" sz="24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altLang="zh-SG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altLang="zh-SG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SG" sz="2400" dirty="0"/>
                  <a:t>.</a:t>
                </a:r>
              </a:p>
              <a:p>
                <a:r>
                  <a:rPr lang="en-US" altLang="zh-SG" sz="2400" dirty="0"/>
                  <a:t>4. The source and target domains share the same model.</a:t>
                </a:r>
              </a:p>
              <a:p>
                <a:r>
                  <a:rPr lang="en-US" altLang="zh-SG" sz="2400" dirty="0"/>
                  <a:t>5.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SG" sz="2400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sz="2400" i="1" dirty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SG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sz="2400" i="1" dirty="0">
                        <a:latin typeface="Cambria Math" charset="0"/>
                        <a:ea typeface="Cambria Math" panose="02040503050406030204" pitchFamily="18" charset="0"/>
                      </a:rPr>
                      <m:t>)≠</m:t>
                    </m:r>
                    <m:sSub>
                      <m:sSubPr>
                        <m:ctrlPr>
                          <a:rPr lang="en-US" altLang="zh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SG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SG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SG" sz="2400" dirty="0"/>
                  <a:t> but </a:t>
                </a:r>
                <a14:m>
                  <m:oMath xmlns:m="http://schemas.openxmlformats.org/officeDocument/2006/math"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SG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SG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SG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sz="2400" dirty="0"/>
                  <a:t>.</a:t>
                </a:r>
                <a:endParaRPr lang="zh-SG" altLang="en-US" sz="24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4FADD16-B4CD-F2FC-6160-23C90A636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502195"/>
                <a:ext cx="6200553" cy="4059243"/>
              </a:xfrm>
              <a:prstGeom prst="rect">
                <a:avLst/>
              </a:prstGeom>
              <a:blipFill>
                <a:blip r:embed="rId6"/>
                <a:stretch>
                  <a:fillRect r="-1768" b="-1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83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A2CB1-B0DD-8FAD-1D77-603911F4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The Training and Testing Pipeline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B4DBF9-4F0B-9693-951F-F1B5FD8A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263944"/>
          </a:xfrm>
        </p:spPr>
        <p:txBody>
          <a:bodyPr/>
          <a:lstStyle/>
          <a:p>
            <a:r>
              <a:rPr lang="en-US" altLang="zh-SG" dirty="0"/>
              <a:t>What are we able to access:</a:t>
            </a:r>
          </a:p>
          <a:p>
            <a:pPr lvl="1"/>
            <a:r>
              <a:rPr lang="en-US" altLang="zh-SG" dirty="0"/>
              <a:t>Source data, source label, and target data.</a:t>
            </a:r>
            <a:endParaRPr lang="zh-SG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905D51-0F42-CE4A-8A3D-945E584F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5" y="2899304"/>
            <a:ext cx="10703398" cy="28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2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E50EA-9AF3-1B9F-C152-26A95D09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The Intuitive Strategy</a:t>
            </a:r>
            <a:r>
              <a:rPr lang="en-US" altLang="zh-SG"/>
              <a:t>: Discrepancy-based DA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710E23-C4EF-F8F9-F1DE-052C4C8F23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2504409"/>
              </a:xfrm>
            </p:spPr>
            <p:txBody>
              <a:bodyPr/>
              <a:lstStyle/>
              <a:p>
                <a:r>
                  <a:rPr lang="en-US" altLang="zh-SG" dirty="0"/>
                  <a:t>How to handle domain adaptation task? In what condition will the knowledge learnt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SG" dirty="0"/>
                  <a:t> be able to transfer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 dirty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?</a:t>
                </a:r>
              </a:p>
              <a:p>
                <a:pPr lvl="1"/>
                <a:r>
                  <a:rPr lang="en-US" altLang="zh-SG" dirty="0"/>
                  <a:t>The core: mitigate the domain shift!</a:t>
                </a:r>
              </a:p>
              <a:p>
                <a:r>
                  <a:rPr lang="en-US" altLang="zh-SG" dirty="0"/>
                  <a:t>How do we understand to what extend should we mitigate the domain shift?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710E23-C4EF-F8F9-F1DE-052C4C8F23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2504409"/>
              </a:xfrm>
              <a:blipFill>
                <a:blip r:embed="rId2"/>
                <a:stretch>
                  <a:fillRect t="-2433" b="-2190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A domain adaptation approach to damage classification with an application  to bridge monitoring - ScienceDirect">
            <a:extLst>
              <a:ext uri="{FF2B5EF4-FFF2-40B4-BE49-F238E27FC236}">
                <a16:creationId xmlns:a16="http://schemas.microsoft.com/office/drawing/2014/main" id="{B00AD4F4-033F-4F39-DDF3-12487A2A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85" y="4167963"/>
            <a:ext cx="4333656" cy="258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64EDC59-B747-04C3-FBE5-F3587D114717}"/>
              </a:ext>
            </a:extLst>
          </p:cNvPr>
          <p:cNvSpPr txBox="1">
            <a:spLocks/>
          </p:cNvSpPr>
          <p:nvPr/>
        </p:nvSpPr>
        <p:spPr>
          <a:xfrm>
            <a:off x="838200" y="4047460"/>
            <a:ext cx="6630285" cy="2504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4"/>
              </a:buBlip>
              <a:defRPr sz="2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783" indent="-3240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24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The intuitive idea: can we specifically quantify the amount of domain shift (gap) and minimize this gap?</a:t>
            </a:r>
          </a:p>
          <a:p>
            <a:pPr lvl="1"/>
            <a:r>
              <a:rPr lang="en-US" altLang="zh-SG"/>
              <a:t>Mitigate domain shift </a:t>
            </a:r>
            <a:r>
              <a:rPr lang="en-US" altLang="zh-SG">
                <a:solidFill>
                  <a:schemeClr val="accent2">
                    <a:lumMod val="75000"/>
                  </a:schemeClr>
                </a:solidFill>
              </a:rPr>
              <a:t>explicitly</a:t>
            </a:r>
            <a:r>
              <a:rPr lang="en-US" altLang="zh-SG"/>
              <a:t>: also </a:t>
            </a:r>
            <a:r>
              <a:rPr lang="en-US" altLang="zh-SG" dirty="0"/>
              <a:t>known as minimizing the </a:t>
            </a:r>
            <a:r>
              <a:rPr lang="en-US" altLang="zh-SG" b="1" dirty="0">
                <a:solidFill>
                  <a:schemeClr val="accent2">
                    <a:lumMod val="75000"/>
                  </a:schemeClr>
                </a:solidFill>
              </a:rPr>
              <a:t>domain discrepancy </a:t>
            </a:r>
            <a:r>
              <a:rPr lang="en-US" altLang="zh-SG" dirty="0"/>
              <a:t>between source and target domains.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2AC0CB2-9429-B5D4-C535-69D7898698E4}"/>
              </a:ext>
            </a:extLst>
          </p:cNvPr>
          <p:cNvSpPr/>
          <p:nvPr/>
        </p:nvSpPr>
        <p:spPr>
          <a:xfrm>
            <a:off x="9335386" y="4933507"/>
            <a:ext cx="836428" cy="381442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sz="2000" dirty="0">
              <a:solidFill>
                <a:srgbClr val="004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5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BBFD0-A305-91A1-3F2A-18CE1A98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Examples of Discrepancy-based DA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13E1D1-AA55-2E58-83F9-BB389905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2084227"/>
          </a:xfrm>
        </p:spPr>
        <p:txBody>
          <a:bodyPr/>
          <a:lstStyle/>
          <a:p>
            <a:r>
              <a:rPr lang="en-US" altLang="zh-SG" sz="2400" dirty="0"/>
              <a:t>Where to apply the discrepancy: usually across high-level features.</a:t>
            </a:r>
          </a:p>
          <a:p>
            <a:r>
              <a:rPr lang="en-US" altLang="zh-SG" sz="2400" dirty="0"/>
              <a:t>The specific discrepancy-based method depends on how the discrepancy (i.e., domain shift) is computed. Two examples:</a:t>
            </a:r>
          </a:p>
          <a:p>
            <a:pPr lvl="1"/>
            <a:r>
              <a:rPr lang="en-US" altLang="zh-SG" sz="2000" dirty="0"/>
              <a:t>1. MMD (Maximum Mean Discrepancy)</a:t>
            </a:r>
          </a:p>
          <a:p>
            <a:pPr lvl="1"/>
            <a:r>
              <a:rPr lang="en-US" altLang="zh-SG" sz="2000" dirty="0"/>
              <a:t>2. MDD (Margin Disparity Discrepancy)</a:t>
            </a:r>
            <a:endParaRPr lang="zh-SG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7334F-1059-A5D9-4A4F-240B020A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279" y="3627278"/>
            <a:ext cx="4607442" cy="4963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73AD91-B9AD-EFCB-C258-98FD341A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251" y="4123660"/>
            <a:ext cx="7499498" cy="23983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8307F6-EAA5-E317-CF12-14A27BE0A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460" y="3627278"/>
            <a:ext cx="4097080" cy="8874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A3CB6B-836B-8F1A-51DB-65B189341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109" y="4564756"/>
            <a:ext cx="4691782" cy="19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FD7B2-0EEF-3906-E1DE-CA493DAD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Pros and Cons of Discrepancy-based DA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EB305-D26F-1631-9B11-5D21B9CEE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SG"/>
              <a:t>Discussion: what are the pros and cons of discrepancy-based domain adaptation?</a:t>
            </a:r>
          </a:p>
          <a:p>
            <a:r>
              <a:rPr lang="en-US" altLang="zh-SG"/>
              <a:t>Pros: domain shift is measured (explicitly) through a certain discrepancy. Thus the training is stable, with the result backed by certain theoretical results.</a:t>
            </a:r>
          </a:p>
          <a:p>
            <a:r>
              <a:rPr lang="en-US" altLang="zh-SG"/>
              <a:t>Cons: domain shift may be hard to model accurately. Actual implementation is also usually “simplified”. May not result in a “global optimal” solution.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49492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2DF2-6038-DCF4-DA8F-78F4CF69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80"/>
            <a:ext cx="10515600" cy="947654"/>
          </a:xfrm>
        </p:spPr>
        <p:txBody>
          <a:bodyPr/>
          <a:lstStyle/>
          <a:p>
            <a:r>
              <a:rPr lang="en-US" altLang="zh-SG" dirty="0"/>
              <a:t>The Background: Training in Deep Learning</a:t>
            </a:r>
            <a:endParaRPr lang="zh-SG" altLang="en-US" dirty="0"/>
          </a:p>
        </p:txBody>
      </p:sp>
      <p:pic>
        <p:nvPicPr>
          <p:cNvPr id="1026" name="Picture 2" descr="Recent advances in deep learning models: a systematic literature review |  Multimedia Tools and Applications">
            <a:extLst>
              <a:ext uri="{FF2B5EF4-FFF2-40B4-BE49-F238E27FC236}">
                <a16:creationId xmlns:a16="http://schemas.microsoft.com/office/drawing/2014/main" id="{D7AC42B8-048D-880E-4C32-6430CDBF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8" y="2187420"/>
            <a:ext cx="5257800" cy="42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102FC3-D463-26F2-3909-48BB8551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085" y="1928060"/>
            <a:ext cx="4778759" cy="48093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310DBE-9355-3715-F02B-C7B23454D53C}"/>
              </a:ext>
            </a:extLst>
          </p:cNvPr>
          <p:cNvSpPr txBox="1"/>
          <p:nvPr/>
        </p:nvSpPr>
        <p:spPr>
          <a:xfrm>
            <a:off x="838200" y="1367524"/>
            <a:ext cx="10885644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24000" marR="0" lvl="0" indent="-32400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altLang="zh-SG" sz="2800" b="0" i="0" u="none" strike="noStrike" kern="1200" cap="none" spc="0" normalizeH="0" baseline="0" noProof="0" dirty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two pillars of DL Training: the Model and Data</a:t>
            </a:r>
          </a:p>
        </p:txBody>
      </p:sp>
    </p:spTree>
    <p:extLst>
      <p:ext uri="{BB962C8B-B14F-4D97-AF65-F5344CB8AC3E}">
        <p14:creationId xmlns:p14="http://schemas.microsoft.com/office/powerpoint/2010/main" val="101252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C66A-4A91-E56C-3AA7-55BCA89D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The Alternative: Mitigate Domain Shift Implicitly</a:t>
            </a:r>
            <a:endParaRPr lang="en-SG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C1B29-154E-AF58-5762-33E4002E8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2584597"/>
          </a:xfrm>
        </p:spPr>
        <p:txBody>
          <a:bodyPr/>
          <a:lstStyle/>
          <a:p>
            <a:r>
              <a:rPr lang="en-US"/>
              <a:t>Modelling the domain shift explicitly is difficult, how shall we mitigate the domain shift implicitly?</a:t>
            </a:r>
          </a:p>
          <a:p>
            <a:pPr lvl="1"/>
            <a:r>
              <a:rPr lang="en-US"/>
              <a:t>The equivalent question: what would happen if the domain shift is mitigated (or best, eliminated)?</a:t>
            </a:r>
          </a:p>
          <a:p>
            <a:pPr lvl="1"/>
            <a:r>
              <a:rPr lang="en-US"/>
              <a:t>The source and target domains will be indistinguishable!</a:t>
            </a:r>
          </a:p>
          <a:p>
            <a:pPr lvl="1"/>
            <a:r>
              <a:rPr lang="en-US"/>
              <a:t>Does this sound familiar?</a:t>
            </a:r>
            <a:endParaRPr lang="en-SG"/>
          </a:p>
        </p:txBody>
      </p:sp>
      <p:pic>
        <p:nvPicPr>
          <p:cNvPr id="4" name="Picture 2" descr="A domain adaptation approach to damage classification with an application  to bridge monitoring - ScienceDirect">
            <a:extLst>
              <a:ext uri="{FF2B5EF4-FFF2-40B4-BE49-F238E27FC236}">
                <a16:creationId xmlns:a16="http://schemas.microsoft.com/office/drawing/2014/main" id="{FF2ED428-C07A-7D2A-36CC-DCB7B2D24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85" y="4127648"/>
            <a:ext cx="4333656" cy="258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1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62A9-E2DA-1CFD-7F57-084164F1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Adversarial-based DA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6920F-8882-203A-4BAD-BA7B2257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2749988"/>
          </a:xfrm>
        </p:spPr>
        <p:txBody>
          <a:bodyPr/>
          <a:lstStyle/>
          <a:p>
            <a:r>
              <a:rPr lang="en-US" sz="2400"/>
              <a:t>Recall GAN: generative adversarial network, generates synthetic images similar to real images by training the generator to fool the discriminator.</a:t>
            </a:r>
          </a:p>
          <a:p>
            <a:r>
              <a:rPr lang="en-US" sz="2400"/>
              <a:t>Extend it to domain adaptation: we can train the shared model (replacing the generator) to fool the domain classifier (replacing the discriminator) so that the domain classifier cannot classify the domain of the data.</a:t>
            </a:r>
          </a:p>
          <a:p>
            <a:r>
              <a:rPr lang="en-US" sz="2400"/>
              <a:t>Minmax game for generation </a:t>
            </a:r>
            <a:r>
              <a:rPr lang="en-US" sz="2400">
                <a:sym typeface="Wingdings" panose="05000000000000000000" pitchFamily="2" charset="2"/>
              </a:rPr>
              <a:t> Minmax game for domain adaptation.</a:t>
            </a:r>
            <a:endParaRPr lang="en-SG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24365-8D3F-9FE8-4A94-4EB7EB353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5"/>
          <a:stretch/>
        </p:blipFill>
        <p:spPr>
          <a:xfrm>
            <a:off x="3590925" y="4293039"/>
            <a:ext cx="5010150" cy="24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27F1-FEAE-AF90-9B68-A98170D9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Adversarial-based DA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2BCE-8952-ADCD-6838-83B07A00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452390"/>
          </a:xfrm>
        </p:spPr>
        <p:txBody>
          <a:bodyPr/>
          <a:lstStyle/>
          <a:p>
            <a:r>
              <a:rPr lang="en-US" sz="2800"/>
              <a:t>Train the shared model to fool the domain classifier so that the domain classifier cannot classify the domain of the data.</a:t>
            </a:r>
          </a:p>
          <a:p>
            <a:pPr lvl="1"/>
            <a:r>
              <a:rPr lang="en-SG"/>
              <a:t>Open discussion: pros and cons of adversarial-based DA? </a:t>
            </a:r>
          </a:p>
        </p:txBody>
      </p:sp>
      <p:pic>
        <p:nvPicPr>
          <p:cNvPr id="2050" name="Picture 2" descr="Domain-Adversarial Training of Neural Networks (2016) | one minute summary  | by Jeffrey Boschman | One Minute Machine Learning | Medium">
            <a:extLst>
              <a:ext uri="{FF2B5EF4-FFF2-40B4-BE49-F238E27FC236}">
                <a16:creationId xmlns:a16="http://schemas.microsoft.com/office/drawing/2014/main" id="{3D4D3D6D-D485-F9F6-EDB2-082FDC9D2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" b="4816"/>
          <a:stretch/>
        </p:blipFill>
        <p:spPr bwMode="auto">
          <a:xfrm>
            <a:off x="2671642" y="3784917"/>
            <a:ext cx="6848716" cy="277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3F361-6C41-B361-747A-CC3517D7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3" y="2995441"/>
            <a:ext cx="4737978" cy="768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3201D-85A8-01B1-DEDF-6C7C5C366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40" y="2970211"/>
            <a:ext cx="6848716" cy="7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47317-060C-FB87-BDDE-F16C8224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Strategies for Tackling DA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B5C8-7AE0-5C32-E485-1929605A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428749"/>
          </a:xfrm>
        </p:spPr>
        <p:txBody>
          <a:bodyPr/>
          <a:lstStyle/>
          <a:p>
            <a:r>
              <a:rPr lang="en-US"/>
              <a:t>Tackling DA is not a trivial problem. There are much more types of strategies to look for beyond discrepancy-based and adversarial-based methods.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9909D-A592-942D-A66D-5D434CE2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96" y="2971800"/>
            <a:ext cx="4887007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46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6806-E489-1787-F726-CB6EAF2A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Variants of Vanilla DA </a:t>
            </a:r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17DD09-2D83-CAC6-AD78-23A712DF2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4949189"/>
              </a:xfrm>
            </p:spPr>
            <p:txBody>
              <a:bodyPr/>
              <a:lstStyle/>
              <a:p>
                <a:r>
                  <a:rPr lang="en-US"/>
                  <a:t>Recap the assumptions of vanilla DA:</a:t>
                </a:r>
              </a:p>
              <a:p>
                <a:pPr lvl="1"/>
                <a:r>
                  <a:rPr lang="en-US" altLang="zh-SG"/>
                  <a:t>1</a:t>
                </a:r>
                <a:r>
                  <a:rPr lang="en-US" altLang="zh-SG" dirty="0"/>
                  <a:t>. A single labeled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and a single unlabeled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data are accessible</a:t>
                </a:r>
                <a:r>
                  <a:rPr lang="en-US" altLang="zh-SG"/>
                  <a:t>. </a:t>
                </a:r>
              </a:p>
              <a:p>
                <a:pPr lvl="1"/>
                <a:r>
                  <a:rPr lang="en-US" altLang="zh-SG"/>
                  <a:t>3</a:t>
                </a:r>
                <a:r>
                  <a:rPr lang="en-US" altLang="zh-SG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 smtClean="0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and </a:t>
                </a:r>
                <a14:m>
                  <m:oMath xmlns:m="http://schemas.openxmlformats.org/officeDocument/2006/math">
                    <m:r>
                      <a:rPr lang="en-US" altLang="zh-SG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4. The source and target domains share the same </a:t>
                </a:r>
                <a:r>
                  <a:rPr lang="en-US" altLang="zh-SG"/>
                  <a:t>model.</a:t>
                </a:r>
                <a:endParaRPr lang="en-US" altLang="zh-SG" dirty="0"/>
              </a:p>
              <a:p>
                <a:pPr lvl="1"/>
                <a:r>
                  <a:rPr lang="en-US" altLang="zh-SG" dirty="0"/>
                  <a:t>5.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SG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i="1" dirty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i="1" dirty="0">
                        <a:latin typeface="Cambria Math" charset="0"/>
                        <a:ea typeface="Cambria Math" panose="02040503050406030204" pitchFamily="18" charset="0"/>
                      </a:rPr>
                      <m:t>)≠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SG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SG" dirty="0"/>
                  <a:t> but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r>
                  <a:rPr lang="en-US" altLang="zh-SG"/>
                  <a:t>Discuss: are these assumptions realistic? Applicable to real-world scenarios?</a:t>
                </a:r>
              </a:p>
              <a:p>
                <a:pPr lvl="1"/>
                <a:r>
                  <a:rPr lang="en-US" altLang="zh-SG"/>
                  <a:t>For instance: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data </a:t>
                </a:r>
                <a:r>
                  <a:rPr lang="en-US" altLang="zh-SG"/>
                  <a:t>are accessible – what about hospital data?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 smtClean="0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and </a:t>
                </a:r>
                <a14:m>
                  <m:oMath xmlns:m="http://schemas.openxmlformats.org/officeDocument/2006/math">
                    <m:r>
                      <a:rPr lang="en-US" altLang="zh-SG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SG" altLang="zh-SG" dirty="0"/>
                  <a:t> </a:t>
                </a:r>
                <a:r>
                  <a:rPr lang="en-US" altLang="zh-SG"/>
                  <a:t>– what if there are more/fewer classes in the target domain? </a:t>
                </a:r>
                <a:endParaRPr lang="en-SG" altLang="zh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17DD09-2D83-CAC6-AD78-23A712DF2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4949189"/>
              </a:xfrm>
              <a:blipFill>
                <a:blip r:embed="rId2"/>
                <a:stretch>
                  <a:fillRect t="-1232" b="-35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008F-9284-6DF7-0ED2-DDA944EE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Variants of Vanilla DA</a:t>
            </a:r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41F06-3122-2593-691E-EE6CB347F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1030288"/>
              </a:xfrm>
            </p:spPr>
            <p:txBody>
              <a:bodyPr/>
              <a:lstStyle/>
              <a:p>
                <a:r>
                  <a:rPr lang="en-US"/>
                  <a:t>Vanilla DA is also referred to as closed-set (U)DA:</a:t>
                </a:r>
              </a:p>
              <a:p>
                <a:pPr lvl="1"/>
                <a:r>
                  <a:rPr lang="en-US"/>
                  <a:t>From the definition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 smtClean="0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and </a:t>
                </a:r>
                <a14:m>
                  <m:oMath xmlns:m="http://schemas.openxmlformats.org/officeDocument/2006/math">
                    <m:r>
                      <a:rPr lang="en-US" altLang="zh-SG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SG" dirty="0"/>
                  <a:t>.</a:t>
                </a:r>
                <a:endParaRPr lang="en-SG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541F06-3122-2593-691E-EE6CB347F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1030288"/>
              </a:xfrm>
              <a:blipFill>
                <a:blip r:embed="rId2"/>
                <a:stretch>
                  <a:fillRect t="-5917" b="-71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7A54536-B130-3508-CAAA-A1B5A9B4985D}"/>
              </a:ext>
            </a:extLst>
          </p:cNvPr>
          <p:cNvGrpSpPr/>
          <p:nvPr/>
        </p:nvGrpSpPr>
        <p:grpSpPr>
          <a:xfrm>
            <a:off x="2458095" y="2602686"/>
            <a:ext cx="7275810" cy="3766686"/>
            <a:chOff x="3057144" y="2910385"/>
            <a:chExt cx="5993858" cy="3103019"/>
          </a:xfrm>
        </p:grpSpPr>
        <p:sp>
          <p:nvSpPr>
            <p:cNvPr id="26" name="矩形: 圆角 17">
              <a:extLst>
                <a:ext uri="{FF2B5EF4-FFF2-40B4-BE49-F238E27FC236}">
                  <a16:creationId xmlns:a16="http://schemas.microsoft.com/office/drawing/2014/main" id="{C9BEA1B3-D37F-4DDF-69AF-E639934F2BE7}"/>
                </a:ext>
              </a:extLst>
            </p:cNvPr>
            <p:cNvSpPr/>
            <p:nvPr/>
          </p:nvSpPr>
          <p:spPr>
            <a:xfrm>
              <a:off x="3057144" y="4313517"/>
              <a:ext cx="1541845" cy="59167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36000" rIns="0" bIns="36000" rtlCol="0" anchor="ctr" anchorCtr="0"/>
            <a:lstStyle/>
            <a:p>
              <a:pPr algn="ctr"/>
              <a:r>
                <a:rPr lang="en-US" altLang="zh-SG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Difference from </a:t>
              </a:r>
              <a:r>
                <a:rPr lang="en-US" altLang="zh-SG" sz="1600">
                  <a:latin typeface="Arial" panose="020B0604020202020204" pitchFamily="34" charset="0"/>
                  <a:cs typeface="Arial" panose="020B0604020202020204" pitchFamily="34" charset="0"/>
                </a:rPr>
                <a:t>closed-set UDA</a:t>
              </a:r>
              <a:r>
                <a:rPr lang="en-US" altLang="zh-SG" sz="16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SG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矩形 18">
              <a:extLst>
                <a:ext uri="{FF2B5EF4-FFF2-40B4-BE49-F238E27FC236}">
                  <a16:creationId xmlns:a16="http://schemas.microsoft.com/office/drawing/2014/main" id="{2E900946-63D3-FAD3-B7EE-2D449A05DC74}"/>
                </a:ext>
              </a:extLst>
            </p:cNvPr>
            <p:cNvSpPr/>
            <p:nvPr/>
          </p:nvSpPr>
          <p:spPr>
            <a:xfrm>
              <a:off x="4972904" y="3151248"/>
              <a:ext cx="1125028" cy="4661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zh-SG" sz="1600" dirty="0">
                  <a:latin typeface="Arial" panose="020B0604020202020204" pitchFamily="34" charset="0"/>
                  <a:cs typeface="Arial" panose="020B0604020202020204" pitchFamily="34" charset="0"/>
                </a:rPr>
                <a:t>Label space constraint</a:t>
              </a:r>
              <a:endParaRPr lang="zh-SG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19">
              <a:extLst>
                <a:ext uri="{FF2B5EF4-FFF2-40B4-BE49-F238E27FC236}">
                  <a16:creationId xmlns:a16="http://schemas.microsoft.com/office/drawing/2014/main" id="{BC478891-BC99-862E-DC23-1256237E50F4}"/>
                </a:ext>
              </a:extLst>
            </p:cNvPr>
            <p:cNvSpPr/>
            <p:nvPr/>
          </p:nvSpPr>
          <p:spPr>
            <a:xfrm>
              <a:off x="4972904" y="4375913"/>
              <a:ext cx="1125028" cy="4661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zh-SG" sz="1600" dirty="0">
                  <a:latin typeface="Arial" panose="020B0604020202020204" pitchFamily="34" charset="0"/>
                  <a:cs typeface="Arial" panose="020B0604020202020204" pitchFamily="34" charset="0"/>
                </a:rPr>
                <a:t>Source data assumption</a:t>
              </a:r>
              <a:endParaRPr lang="zh-SG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0">
              <a:extLst>
                <a:ext uri="{FF2B5EF4-FFF2-40B4-BE49-F238E27FC236}">
                  <a16:creationId xmlns:a16="http://schemas.microsoft.com/office/drawing/2014/main" id="{DE036B1E-92A8-FE8C-4C1D-683EA91728CC}"/>
                </a:ext>
              </a:extLst>
            </p:cNvPr>
            <p:cNvSpPr/>
            <p:nvPr/>
          </p:nvSpPr>
          <p:spPr>
            <a:xfrm>
              <a:off x="4970967" y="5547238"/>
              <a:ext cx="1125028" cy="4661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zh-SG" sz="1600" dirty="0">
                  <a:latin typeface="Arial" panose="020B0604020202020204" pitchFamily="34" charset="0"/>
                  <a:cs typeface="Arial" panose="020B0604020202020204" pitchFamily="34" charset="0"/>
                </a:rPr>
                <a:t>Target data assumption</a:t>
              </a:r>
              <a:endParaRPr lang="zh-SG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4">
              <a:extLst>
                <a:ext uri="{FF2B5EF4-FFF2-40B4-BE49-F238E27FC236}">
                  <a16:creationId xmlns:a16="http://schemas.microsoft.com/office/drawing/2014/main" id="{4282B68B-87BB-5EBD-5058-47EDC253C014}"/>
                </a:ext>
              </a:extLst>
            </p:cNvPr>
            <p:cNvSpPr/>
            <p:nvPr/>
          </p:nvSpPr>
          <p:spPr>
            <a:xfrm>
              <a:off x="7248118" y="2910385"/>
              <a:ext cx="1447667" cy="401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36000" rIns="91440" bIns="36000" rtlCol="0" anchor="ctr"/>
            <a:lstStyle/>
            <a:p>
              <a:pPr algn="ctr"/>
              <a:r>
                <a:rPr lang="en-US" altLang="zh-CN" sz="1400" i="1">
                  <a:latin typeface="Arial" panose="020B0604020202020204" pitchFamily="34" charset="0"/>
                  <a:cs typeface="Arial" panose="020B0604020202020204" pitchFamily="34" charset="0"/>
                </a:rPr>
                <a:t>Partial-set</a:t>
              </a:r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 UDA (PDA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SG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25">
              <a:extLst>
                <a:ext uri="{FF2B5EF4-FFF2-40B4-BE49-F238E27FC236}">
                  <a16:creationId xmlns:a16="http://schemas.microsoft.com/office/drawing/2014/main" id="{106EB9D7-B73D-90A0-AB49-895CE5126B61}"/>
                </a:ext>
              </a:extLst>
            </p:cNvPr>
            <p:cNvSpPr/>
            <p:nvPr/>
          </p:nvSpPr>
          <p:spPr>
            <a:xfrm>
              <a:off x="7248116" y="3426725"/>
              <a:ext cx="1447667" cy="401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36000" rIns="91440" bIns="36000" rtlCol="0" anchor="ctr"/>
            <a:lstStyle/>
            <a:p>
              <a:pPr algn="ctr"/>
              <a:r>
                <a:rPr lang="en-US" altLang="zh-CN" sz="1400" i="1">
                  <a:latin typeface="Arial" panose="020B0604020202020204" pitchFamily="34" charset="0"/>
                  <a:cs typeface="Arial" panose="020B0604020202020204" pitchFamily="34" charset="0"/>
                </a:rPr>
                <a:t>Open-set</a:t>
              </a:r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 UDA (OSDA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SG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26">
              <a:extLst>
                <a:ext uri="{FF2B5EF4-FFF2-40B4-BE49-F238E27FC236}">
                  <a16:creationId xmlns:a16="http://schemas.microsoft.com/office/drawing/2014/main" id="{79D89D66-ADFE-6D8F-E02F-3E3C050F00E2}"/>
                </a:ext>
              </a:extLst>
            </p:cNvPr>
            <p:cNvSpPr/>
            <p:nvPr/>
          </p:nvSpPr>
          <p:spPr>
            <a:xfrm>
              <a:off x="7248116" y="3901066"/>
              <a:ext cx="1447667" cy="401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36000" rIns="91440" bIns="36000" rtlCol="0" anchor="ctr"/>
            <a:lstStyle/>
            <a:p>
              <a:pPr algn="ctr"/>
              <a:r>
                <a:rPr lang="en-US" altLang="zh-CN" sz="1400" i="1">
                  <a:latin typeface="Arial" panose="020B0604020202020204" pitchFamily="34" charset="0"/>
                  <a:cs typeface="Arial" panose="020B0604020202020204" pitchFamily="34" charset="0"/>
                </a:rPr>
                <a:t>Multi-source</a:t>
              </a:r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 UDA (MSDA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SG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27">
              <a:extLst>
                <a:ext uri="{FF2B5EF4-FFF2-40B4-BE49-F238E27FC236}">
                  <a16:creationId xmlns:a16="http://schemas.microsoft.com/office/drawing/2014/main" id="{84DC12E5-37D5-7AC0-3C4A-09F075B8656F}"/>
                </a:ext>
              </a:extLst>
            </p:cNvPr>
            <p:cNvSpPr/>
            <p:nvPr/>
          </p:nvSpPr>
          <p:spPr>
            <a:xfrm>
              <a:off x="7248115" y="4408386"/>
              <a:ext cx="1447667" cy="401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36000" rIns="91440" bIns="36000" rtlCol="0" anchor="ctr"/>
            <a:lstStyle/>
            <a:p>
              <a:pPr algn="ctr"/>
              <a:r>
                <a:rPr lang="en-US" altLang="zh-CN" sz="1400" i="1">
                  <a:latin typeface="Arial" panose="020B0604020202020204" pitchFamily="34" charset="0"/>
                  <a:cs typeface="Arial" panose="020B0604020202020204" pitchFamily="34" charset="0"/>
                </a:rPr>
                <a:t>Source-free</a:t>
              </a:r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 UDA (SFDA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SG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28">
              <a:extLst>
                <a:ext uri="{FF2B5EF4-FFF2-40B4-BE49-F238E27FC236}">
                  <a16:creationId xmlns:a16="http://schemas.microsoft.com/office/drawing/2014/main" id="{B3ED15CE-A8FB-323B-9473-7B724FD10868}"/>
                </a:ext>
              </a:extLst>
            </p:cNvPr>
            <p:cNvSpPr/>
            <p:nvPr/>
          </p:nvSpPr>
          <p:spPr>
            <a:xfrm>
              <a:off x="7248117" y="5581105"/>
              <a:ext cx="1447667" cy="401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36000" rIns="91440" bIns="36000" rtlCol="0" anchor="ctr"/>
            <a:lstStyle/>
            <a:p>
              <a:pPr algn="ctr"/>
              <a:r>
                <a:rPr lang="en-US" altLang="zh-CN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Zero-shot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VUDA (VDG)</a:t>
              </a:r>
              <a:endParaRPr lang="zh-SG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直接箭头连接符 43">
              <a:extLst>
                <a:ext uri="{FF2B5EF4-FFF2-40B4-BE49-F238E27FC236}">
                  <a16:creationId xmlns:a16="http://schemas.microsoft.com/office/drawing/2014/main" id="{D511FB7C-0227-FB73-A8CB-9E201017A4D0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 flipV="1">
              <a:off x="4598989" y="3384331"/>
              <a:ext cx="373915" cy="1225021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47">
              <a:extLst>
                <a:ext uri="{FF2B5EF4-FFF2-40B4-BE49-F238E27FC236}">
                  <a16:creationId xmlns:a16="http://schemas.microsoft.com/office/drawing/2014/main" id="{4C33F049-D511-5F48-058E-65A88D74C5C5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 flipV="1">
              <a:off x="4598989" y="4608996"/>
              <a:ext cx="373915" cy="35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50">
              <a:extLst>
                <a:ext uri="{FF2B5EF4-FFF2-40B4-BE49-F238E27FC236}">
                  <a16:creationId xmlns:a16="http://schemas.microsoft.com/office/drawing/2014/main" id="{F2CE9B66-0B8A-7F5C-56F8-AB3475CAA7B1}"/>
                </a:ext>
              </a:extLst>
            </p:cNvPr>
            <p:cNvCxnSpPr>
              <a:cxnSpLocks/>
              <a:stCxn id="26" idx="3"/>
              <a:endCxn id="29" idx="1"/>
            </p:cNvCxnSpPr>
            <p:nvPr/>
          </p:nvCxnSpPr>
          <p:spPr>
            <a:xfrm>
              <a:off x="4598989" y="4609352"/>
              <a:ext cx="371978" cy="1170969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57">
              <a:extLst>
                <a:ext uri="{FF2B5EF4-FFF2-40B4-BE49-F238E27FC236}">
                  <a16:creationId xmlns:a16="http://schemas.microsoft.com/office/drawing/2014/main" id="{89E3A5AF-A0B6-6B0E-4B59-E64C00431FC8}"/>
                </a:ext>
              </a:extLst>
            </p:cNvPr>
            <p:cNvCxnSpPr>
              <a:cxnSpLocks/>
              <a:stCxn id="27" idx="3"/>
              <a:endCxn id="30" idx="1"/>
            </p:cNvCxnSpPr>
            <p:nvPr/>
          </p:nvCxnSpPr>
          <p:spPr>
            <a:xfrm flipV="1">
              <a:off x="6097937" y="3110995"/>
              <a:ext cx="1150181" cy="27333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61">
              <a:extLst>
                <a:ext uri="{FF2B5EF4-FFF2-40B4-BE49-F238E27FC236}">
                  <a16:creationId xmlns:a16="http://schemas.microsoft.com/office/drawing/2014/main" id="{277E2386-BF5E-AC04-617F-B5521B22D1FA}"/>
                </a:ext>
              </a:extLst>
            </p:cNvPr>
            <p:cNvCxnSpPr>
              <a:cxnSpLocks/>
              <a:stCxn id="27" idx="3"/>
              <a:endCxn id="31" idx="1"/>
            </p:cNvCxnSpPr>
            <p:nvPr/>
          </p:nvCxnSpPr>
          <p:spPr>
            <a:xfrm>
              <a:off x="6097937" y="3384337"/>
              <a:ext cx="1150179" cy="243003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64">
              <a:extLst>
                <a:ext uri="{FF2B5EF4-FFF2-40B4-BE49-F238E27FC236}">
                  <a16:creationId xmlns:a16="http://schemas.microsoft.com/office/drawing/2014/main" id="{F37298EF-6C31-1483-38A9-FCACDC230121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097937" y="4101677"/>
              <a:ext cx="1150179" cy="50732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67">
              <a:extLst>
                <a:ext uri="{FF2B5EF4-FFF2-40B4-BE49-F238E27FC236}">
                  <a16:creationId xmlns:a16="http://schemas.microsoft.com/office/drawing/2014/main" id="{6CAB833D-C38E-6E3D-F77A-EB2F24C7F85E}"/>
                </a:ext>
              </a:extLst>
            </p:cNvPr>
            <p:cNvCxnSpPr>
              <a:cxnSpLocks/>
              <a:stCxn id="28" idx="3"/>
              <a:endCxn id="33" idx="1"/>
            </p:cNvCxnSpPr>
            <p:nvPr/>
          </p:nvCxnSpPr>
          <p:spPr>
            <a:xfrm>
              <a:off x="6097931" y="4608996"/>
              <a:ext cx="115017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70">
              <a:extLst>
                <a:ext uri="{FF2B5EF4-FFF2-40B4-BE49-F238E27FC236}">
                  <a16:creationId xmlns:a16="http://schemas.microsoft.com/office/drawing/2014/main" id="{485A0594-BDB9-1EFC-5337-D9211C913BDB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>
            <a:xfrm>
              <a:off x="6096000" y="5780327"/>
              <a:ext cx="1152117" cy="1393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9">
              <a:extLst>
                <a:ext uri="{FF2B5EF4-FFF2-40B4-BE49-F238E27FC236}">
                  <a16:creationId xmlns:a16="http://schemas.microsoft.com/office/drawing/2014/main" id="{15DCB267-3301-846E-A22A-E320545A3728}"/>
                </a:ext>
              </a:extLst>
            </p:cNvPr>
            <p:cNvSpPr/>
            <p:nvPr/>
          </p:nvSpPr>
          <p:spPr>
            <a:xfrm>
              <a:off x="6928233" y="4999712"/>
              <a:ext cx="1011624" cy="401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36000" rIns="91440" bIns="36000" rtlCol="0" anchor="ctr"/>
            <a:lstStyle/>
            <a:p>
              <a:pPr algn="ctr"/>
              <a:r>
                <a:rPr lang="en-US" altLang="zh-CN" sz="1200" i="1">
                  <a:latin typeface="Arial" panose="020B0604020202020204" pitchFamily="34" charset="0"/>
                  <a:cs typeface="Arial" panose="020B0604020202020204" pitchFamily="34" charset="0"/>
                </a:rPr>
                <a:t>Black-box</a:t>
              </a:r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 UDA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(BVDA)</a:t>
              </a:r>
              <a:endParaRPr lang="zh-SG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接箭头连接符 60">
              <a:extLst>
                <a:ext uri="{FF2B5EF4-FFF2-40B4-BE49-F238E27FC236}">
                  <a16:creationId xmlns:a16="http://schemas.microsoft.com/office/drawing/2014/main" id="{92AE6CFD-6270-4A87-1C35-62FD5725BB1C}"/>
                </a:ext>
              </a:extLst>
            </p:cNvPr>
            <p:cNvCxnSpPr>
              <a:cxnSpLocks/>
              <a:stCxn id="33" idx="2"/>
              <a:endCxn id="43" idx="0"/>
            </p:cNvCxnSpPr>
            <p:nvPr/>
          </p:nvCxnSpPr>
          <p:spPr>
            <a:xfrm flipH="1">
              <a:off x="7434045" y="4809606"/>
              <a:ext cx="537904" cy="19010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29">
              <a:extLst>
                <a:ext uri="{FF2B5EF4-FFF2-40B4-BE49-F238E27FC236}">
                  <a16:creationId xmlns:a16="http://schemas.microsoft.com/office/drawing/2014/main" id="{6B76A549-3057-F10F-47D3-FCDE3194A5CB}"/>
                </a:ext>
              </a:extLst>
            </p:cNvPr>
            <p:cNvSpPr/>
            <p:nvPr/>
          </p:nvSpPr>
          <p:spPr>
            <a:xfrm>
              <a:off x="8036134" y="4999712"/>
              <a:ext cx="1014868" cy="401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36000" rIns="91440" bIns="36000" rtlCol="0" anchor="ctr"/>
            <a:lstStyle/>
            <a:p>
              <a:pPr algn="ctr"/>
              <a:r>
                <a:rPr lang="en-US" altLang="zh-CN" sz="1200" i="1">
                  <a:latin typeface="Arial" panose="020B0604020202020204" pitchFamily="34" charset="0"/>
                  <a:cs typeface="Arial" panose="020B0604020202020204" pitchFamily="34" charset="0"/>
                </a:rPr>
                <a:t>Test-Time</a:t>
              </a:r>
              <a:r>
                <a:rPr lang="en-US" altLang="zh-CN" sz="1200">
                  <a:latin typeface="Arial" panose="020B0604020202020204" pitchFamily="34" charset="0"/>
                  <a:cs typeface="Arial" panose="020B0604020202020204" pitchFamily="34" charset="0"/>
                </a:rPr>
                <a:t> UDA (TTA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SG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直接箭头连接符 31">
              <a:extLst>
                <a:ext uri="{FF2B5EF4-FFF2-40B4-BE49-F238E27FC236}">
                  <a16:creationId xmlns:a16="http://schemas.microsoft.com/office/drawing/2014/main" id="{5AD3A8AD-7848-4C0B-0788-215E5C43B1BB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7971949" y="4809606"/>
              <a:ext cx="571619" cy="19010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62FBACD-B13A-3709-3EA4-9BF9131E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26" y="2792047"/>
            <a:ext cx="9308924" cy="34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3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4FABC5-BE37-676A-5B51-E8D2B243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6632"/>
            <a:ext cx="11047976" cy="2352367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SG" sz="5400"/>
              <a:t>Few-shot Learning</a:t>
            </a:r>
            <a:endParaRPr lang="zh-SG" altLang="en-US" sz="5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BE997C-CD5E-A618-9CF4-C07D23B39191}"/>
              </a:ext>
            </a:extLst>
          </p:cNvPr>
          <p:cNvSpPr txBox="1"/>
          <p:nvPr/>
        </p:nvSpPr>
        <p:spPr>
          <a:xfrm>
            <a:off x="831850" y="3682403"/>
            <a:ext cx="10761435" cy="256353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720000" indent="-7200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Few-shot Learning: Concepts and Basic Ideas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428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0" indent="-7200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3200" b="1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Few-shot Domain Adaptation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428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29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(?) of Transfer Learning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advantage does transfer learning bring to us?</a:t>
            </a:r>
          </a:p>
          <a:p>
            <a:pPr lvl="1"/>
            <a:r>
              <a:rPr lang="en-US"/>
              <a:t>Knowledge from the source model (good initialization);</a:t>
            </a:r>
          </a:p>
          <a:p>
            <a:pPr lvl="1"/>
            <a:r>
              <a:rPr lang="en-US"/>
              <a:t>No need for data annotation (i.e., labels);</a:t>
            </a:r>
          </a:p>
          <a:p>
            <a:endParaRPr lang="en-US"/>
          </a:p>
          <a:p>
            <a:r>
              <a:rPr lang="en-US"/>
              <a:t>What does transfer learning still requires?</a:t>
            </a:r>
          </a:p>
          <a:p>
            <a:pPr lvl="1"/>
            <a:r>
              <a:rPr lang="en-US"/>
              <a:t>Data;</a:t>
            </a:r>
          </a:p>
          <a:p>
            <a:pPr lvl="1"/>
            <a:r>
              <a:rPr lang="en-US"/>
              <a:t>And of course, the process of data collection!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97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Humans Learn?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554479"/>
          </a:xfrm>
        </p:spPr>
        <p:txBody>
          <a:bodyPr/>
          <a:lstStyle/>
          <a:p>
            <a:r>
              <a:rPr lang="en-US"/>
              <a:t>Let’s go back and see how humans can learn, see if the current methods can do the same:</a:t>
            </a:r>
          </a:p>
          <a:p>
            <a:r>
              <a:rPr lang="en-US"/>
              <a:t>Humans can learn a novel concept from a few samples: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B786B-A210-0F06-E45B-13D70690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65" y="3255816"/>
            <a:ext cx="8919670" cy="29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with Less Data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Goal: let learning algorithms learn from only a few samples:</a:t>
            </a:r>
          </a:p>
          <a:p>
            <a:pPr lvl="1"/>
            <a:r>
              <a:rPr lang="en-US"/>
              <a:t>May need label, but since only need a few samples, also means that only need a few labels;</a:t>
            </a:r>
          </a:p>
          <a:p>
            <a:pPr lvl="1"/>
            <a:r>
              <a:rPr lang="en-US"/>
              <a:t>Collecting limited labels and annotating them is rather straightforward.</a:t>
            </a:r>
          </a:p>
          <a:p>
            <a:endParaRPr lang="en-US"/>
          </a:p>
          <a:p>
            <a:r>
              <a:rPr lang="en-US"/>
              <a:t>Concept: few-shot learning.</a:t>
            </a:r>
          </a:p>
          <a:p>
            <a:pPr lvl="1"/>
            <a:r>
              <a:rPr lang="en-US"/>
              <a:t>How can we achieve few-shot learning?</a:t>
            </a:r>
          </a:p>
        </p:txBody>
      </p:sp>
    </p:spTree>
    <p:extLst>
      <p:ext uri="{BB962C8B-B14F-4D97-AF65-F5344CB8AC3E}">
        <p14:creationId xmlns:p14="http://schemas.microsoft.com/office/powerpoint/2010/main" val="402234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Difference Between Deep Learning Training and Inference">
            <a:extLst>
              <a:ext uri="{FF2B5EF4-FFF2-40B4-BE49-F238E27FC236}">
                <a16:creationId xmlns:a16="http://schemas.microsoft.com/office/drawing/2014/main" id="{1CBD8E4A-8578-96CC-88CA-F47BE3260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"/>
          <a:stretch/>
        </p:blipFill>
        <p:spPr bwMode="auto">
          <a:xfrm>
            <a:off x="2496457" y="3639453"/>
            <a:ext cx="7199086" cy="290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430888-4097-F404-23CB-72F19F03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Training in Deep Learning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7EF402-5D39-013C-F49C-D48D1D28D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795235"/>
          </a:xfrm>
        </p:spPr>
        <p:txBody>
          <a:bodyPr/>
          <a:lstStyle/>
          <a:p>
            <a:r>
              <a:rPr lang="en-US" altLang="zh-SG" dirty="0"/>
              <a:t>Is the usual training paradigm enough for deep learning?</a:t>
            </a:r>
          </a:p>
          <a:p>
            <a:pPr lvl="1"/>
            <a:r>
              <a:rPr lang="en-US" altLang="zh-SG" dirty="0"/>
              <a:t>Yes? Larger models + More data – better model capability, applicable to more scenarios (better generalizability).</a:t>
            </a:r>
          </a:p>
          <a:p>
            <a:pPr lvl="1"/>
            <a:r>
              <a:rPr lang="en-US" altLang="zh-SG" dirty="0"/>
              <a:t>What are the constraints? Consider the following scenarios:</a:t>
            </a:r>
            <a:endParaRPr lang="zh-SG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8D7BA-5D56-3615-714D-4CF3B2C6E3B2}"/>
              </a:ext>
            </a:extLst>
          </p:cNvPr>
          <p:cNvGrpSpPr/>
          <p:nvPr/>
        </p:nvGrpSpPr>
        <p:grpSpPr>
          <a:xfrm>
            <a:off x="2737200" y="3349174"/>
            <a:ext cx="1891864" cy="3210878"/>
            <a:chOff x="2317280" y="1578836"/>
            <a:chExt cx="1891864" cy="3210878"/>
          </a:xfrm>
        </p:grpSpPr>
        <p:pic>
          <p:nvPicPr>
            <p:cNvPr id="7" name="Picture 4" descr="ute animals: tree kangaroo">
              <a:extLst>
                <a:ext uri="{FF2B5EF4-FFF2-40B4-BE49-F238E27FC236}">
                  <a16:creationId xmlns:a16="http://schemas.microsoft.com/office/drawing/2014/main" id="{A50258FF-5E31-3C80-74F7-50AF844DD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463" y="1578836"/>
              <a:ext cx="1611497" cy="1187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utest animals in the world: Pudu deer">
              <a:extLst>
                <a:ext uri="{FF2B5EF4-FFF2-40B4-BE49-F238E27FC236}">
                  <a16:creationId xmlns:a16="http://schemas.microsoft.com/office/drawing/2014/main" id="{31ABFA7A-67CC-2BA9-0BA1-620E8D896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463" y="2909102"/>
              <a:ext cx="1608151" cy="1064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367FEE-D6B3-F756-63FC-148E9A620B3A}"/>
                </a:ext>
              </a:extLst>
            </p:cNvPr>
            <p:cNvSpPr txBox="1"/>
            <p:nvPr/>
          </p:nvSpPr>
          <p:spPr>
            <a:xfrm>
              <a:off x="2317280" y="4062680"/>
              <a:ext cx="1891864" cy="7270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Rare classes </a:t>
              </a:r>
              <a:r>
                <a:rPr lang="en-US" altLang="zh-CN" sz="2000" dirty="0">
                  <a:solidFill>
                    <a:srgbClr val="0042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(rare animals)</a:t>
              </a:r>
              <a:endParaRPr kumimoji="0" lang="zh-SG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F0883E-4C84-BCCF-9496-911E86D1ED56}"/>
              </a:ext>
            </a:extLst>
          </p:cNvPr>
          <p:cNvGrpSpPr/>
          <p:nvPr/>
        </p:nvGrpSpPr>
        <p:grpSpPr>
          <a:xfrm>
            <a:off x="4971142" y="3342811"/>
            <a:ext cx="2060508" cy="3217241"/>
            <a:chOff x="4992914" y="1572472"/>
            <a:chExt cx="2060508" cy="3217241"/>
          </a:xfrm>
        </p:grpSpPr>
        <p:pic>
          <p:nvPicPr>
            <p:cNvPr id="11" name="Picture 2" descr="medical image classification using deep learning for Sale,Up To OFF 75%">
              <a:extLst>
                <a:ext uri="{FF2B5EF4-FFF2-40B4-BE49-F238E27FC236}">
                  <a16:creationId xmlns:a16="http://schemas.microsoft.com/office/drawing/2014/main" id="{839E1014-59E4-849F-080D-927D9D6C3C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" r="74616" b="57095"/>
            <a:stretch/>
          </p:blipFill>
          <p:spPr bwMode="auto">
            <a:xfrm>
              <a:off x="5427822" y="1572472"/>
              <a:ext cx="1190694" cy="1193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medical image classification using deep learning for Sale,Up To OFF 75%">
              <a:extLst>
                <a:ext uri="{FF2B5EF4-FFF2-40B4-BE49-F238E27FC236}">
                  <a16:creationId xmlns:a16="http://schemas.microsoft.com/office/drawing/2014/main" id="{D847FFC1-F321-551B-7A2A-3604288C29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" t="50000" r="74616" b="8150"/>
            <a:stretch/>
          </p:blipFill>
          <p:spPr bwMode="auto">
            <a:xfrm>
              <a:off x="5427821" y="2846710"/>
              <a:ext cx="1190695" cy="1164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EF1DE12-9357-152F-6D0D-1E1090B7C82F}"/>
                </a:ext>
              </a:extLst>
            </p:cNvPr>
            <p:cNvSpPr txBox="1"/>
            <p:nvPr/>
          </p:nvSpPr>
          <p:spPr>
            <a:xfrm>
              <a:off x="4992914" y="4062679"/>
              <a:ext cx="2060508" cy="7270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Sensitive data (Medical images)</a:t>
              </a:r>
              <a:endParaRPr kumimoji="0" lang="zh-SG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970FBC7-F584-F115-B08C-D648B5A9CEF7}"/>
              </a:ext>
            </a:extLst>
          </p:cNvPr>
          <p:cNvGrpSpPr/>
          <p:nvPr/>
        </p:nvGrpSpPr>
        <p:grpSpPr>
          <a:xfrm>
            <a:off x="7179883" y="3342811"/>
            <a:ext cx="2515660" cy="3217241"/>
            <a:chOff x="6940919" y="1572473"/>
            <a:chExt cx="2515660" cy="3217241"/>
          </a:xfrm>
        </p:grpSpPr>
        <p:pic>
          <p:nvPicPr>
            <p:cNvPr id="15" name="Picture 4" descr="AIoT Devices | AIoT World">
              <a:extLst>
                <a:ext uri="{FF2B5EF4-FFF2-40B4-BE49-F238E27FC236}">
                  <a16:creationId xmlns:a16="http://schemas.microsoft.com/office/drawing/2014/main" id="{A6A5F620-D881-C60A-DBC4-19B7E73903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86" t="60106"/>
            <a:stretch/>
          </p:blipFill>
          <p:spPr bwMode="auto">
            <a:xfrm>
              <a:off x="7323973" y="1572473"/>
              <a:ext cx="1749553" cy="2401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B9B9CB-CFB6-0377-0502-5021787772CA}"/>
                </a:ext>
              </a:extLst>
            </p:cNvPr>
            <p:cNvSpPr txBox="1"/>
            <p:nvPr/>
          </p:nvSpPr>
          <p:spPr>
            <a:xfrm>
              <a:off x="6940919" y="4062680"/>
              <a:ext cx="2515660" cy="7270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</a:pPr>
              <a:r>
                <a:rPr kumimoji="0" lang="en-US" altLang="zh-SG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Limited power (</a:t>
              </a:r>
              <a:r>
                <a:rPr kumimoji="0" lang="en-US" altLang="zh-SG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AIoT</a:t>
              </a:r>
              <a:r>
                <a:rPr kumimoji="0" lang="en-US" altLang="zh-SG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/Edge devices)</a:t>
              </a:r>
              <a:endParaRPr kumimoji="0" lang="zh-SG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02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with Less Data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2444100"/>
          </a:xfrm>
        </p:spPr>
        <p:txBody>
          <a:bodyPr/>
          <a:lstStyle/>
          <a:p>
            <a:r>
              <a:rPr lang="en-US"/>
              <a:t>The intuitive idea: supervised learning, since data-label pairs are available.</a:t>
            </a:r>
          </a:p>
          <a:p>
            <a:pPr lvl="1"/>
            <a:r>
              <a:rPr lang="en-US"/>
              <a:t>The issue: learning with insufficient data causes overfitting.</a:t>
            </a:r>
          </a:p>
          <a:p>
            <a:pPr lvl="1"/>
            <a:r>
              <a:rPr lang="en-US"/>
              <a:t>Then why humans can learn with few data without overfitting?</a:t>
            </a:r>
          </a:p>
          <a:p>
            <a:pPr lvl="1"/>
            <a:r>
              <a:rPr lang="en-US"/>
              <a:t>Humans can learn quickly as we have a lot of </a:t>
            </a:r>
            <a:r>
              <a:rPr lang="en-US" b="1"/>
              <a:t>relevant experience</a:t>
            </a:r>
            <a:r>
              <a:rPr lang="en-US"/>
              <a:t>.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29010-154C-6239-C806-CECA42ECF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" t="9838" r="3957" b="5448"/>
          <a:stretch/>
        </p:blipFill>
        <p:spPr>
          <a:xfrm>
            <a:off x="7997151" y="4092900"/>
            <a:ext cx="3032838" cy="244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04654-9297-B05B-CAA4-0CAC7FB3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92900"/>
            <a:ext cx="6370322" cy="24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0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Few-Shot Learning: the N-way K-shot Task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5783580" cy="4802186"/>
          </a:xfrm>
        </p:spPr>
        <p:txBody>
          <a:bodyPr/>
          <a:lstStyle/>
          <a:p>
            <a:r>
              <a:rPr lang="en-US"/>
              <a:t>The few-shot learning task is usually formulated as an N-way K-shot learning task:</a:t>
            </a:r>
          </a:p>
          <a:p>
            <a:pPr lvl="1"/>
            <a:r>
              <a:rPr lang="en-SG"/>
              <a:t>N-way: N novel classes;</a:t>
            </a:r>
          </a:p>
          <a:p>
            <a:pPr lvl="1"/>
            <a:r>
              <a:rPr lang="en-SG"/>
              <a:t>K-shot: K data for each class (known also as the support set)</a:t>
            </a:r>
          </a:p>
          <a:p>
            <a:pPr lvl="1"/>
            <a:r>
              <a:rPr lang="en-SG"/>
              <a:t>Where to test: on the “query set”: with Q query data (sometimes will also be formulated as Q query data for each of the N classes)</a:t>
            </a:r>
          </a:p>
        </p:txBody>
      </p:sp>
      <p:pic>
        <p:nvPicPr>
          <p:cNvPr id="3074" name="Picture 2" descr="few-shot-classification-problem">
            <a:extLst>
              <a:ext uri="{FF2B5EF4-FFF2-40B4-BE49-F238E27FC236}">
                <a16:creationId xmlns:a16="http://schemas.microsoft.com/office/drawing/2014/main" id="{0D92E132-6706-2C3B-33BE-5AF5AA598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0" y="1996299"/>
            <a:ext cx="5516880" cy="389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Baseline: Nearest Neighbor / Centroid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5508342" cy="4802186"/>
          </a:xfrm>
        </p:spPr>
        <p:txBody>
          <a:bodyPr/>
          <a:lstStyle/>
          <a:p>
            <a:r>
              <a:rPr lang="en-US"/>
              <a:t>Step 1: Train a classifier for all base classes. (1</a:t>
            </a:r>
            <a:r>
              <a:rPr lang="en-US" baseline="30000"/>
              <a:t>st</a:t>
            </a:r>
            <a:r>
              <a:rPr lang="en-US"/>
              <a:t> stage)</a:t>
            </a:r>
          </a:p>
          <a:p>
            <a:r>
              <a:rPr lang="en-US"/>
              <a:t>Step 2: Remove the last FC layer and obtain a feature encoder.</a:t>
            </a:r>
          </a:p>
          <a:p>
            <a:r>
              <a:rPr lang="en-US"/>
              <a:t>Step 3: In a FSL task: compute the mean feature for each class in the support set, classify the query set by nearest neighbor.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8BAE6-42D8-077A-3213-692926B6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9" y="2064533"/>
            <a:ext cx="5508342" cy="3759221"/>
          </a:xfrm>
          <a:prstGeom prst="rect">
            <a:avLst/>
          </a:prstGeom>
          <a:ln>
            <a:solidFill>
              <a:srgbClr val="00428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1DB16-A188-B68E-50D8-C87DE1C5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460" y="2064533"/>
            <a:ext cx="5508342" cy="3759221"/>
          </a:xfrm>
          <a:prstGeom prst="rect">
            <a:avLst/>
          </a:prstGeom>
          <a:ln>
            <a:solidFill>
              <a:srgbClr val="00428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FE5D8-FF62-8007-7B25-97CD419C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29" y="2064532"/>
            <a:ext cx="5508342" cy="3759221"/>
          </a:xfrm>
          <a:prstGeom prst="rect">
            <a:avLst/>
          </a:prstGeom>
          <a:ln>
            <a:solidFill>
              <a:srgbClr val="004282"/>
            </a:solidFill>
          </a:ln>
        </p:spPr>
      </p:pic>
    </p:spTree>
    <p:extLst>
      <p:ext uri="{BB962C8B-B14F-4D97-AF65-F5344CB8AC3E}">
        <p14:creationId xmlns:p14="http://schemas.microsoft.com/office/powerpoint/2010/main" val="32546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Limitations of the Baseline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5645502" cy="4802186"/>
          </a:xfrm>
        </p:spPr>
        <p:txBody>
          <a:bodyPr/>
          <a:lstStyle/>
          <a:p>
            <a:r>
              <a:rPr lang="en-US"/>
              <a:t>Requires a pre-training process even before the formal FSL process.</a:t>
            </a:r>
          </a:p>
          <a:p>
            <a:r>
              <a:rPr lang="en-US"/>
              <a:t>The data of the base classes must be highly correlated with the novel classes.</a:t>
            </a:r>
          </a:p>
          <a:p>
            <a:r>
              <a:rPr lang="en-US"/>
              <a:t>Can we directly optimize towards the FSL tasks?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DB94F-F27F-40E5-F425-A7CEEBEC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702" y="2064533"/>
            <a:ext cx="5508342" cy="3759221"/>
          </a:xfrm>
          <a:prstGeom prst="rect">
            <a:avLst/>
          </a:prstGeom>
          <a:ln>
            <a:solidFill>
              <a:srgbClr val="004282"/>
            </a:solidFill>
          </a:ln>
        </p:spPr>
      </p:pic>
    </p:spTree>
    <p:extLst>
      <p:ext uri="{BB962C8B-B14F-4D97-AF65-F5344CB8AC3E}">
        <p14:creationId xmlns:p14="http://schemas.microsoft.com/office/powerpoint/2010/main" val="96240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 Towards FSL: Meta-Learning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More often, what we have is a pool of classes with readily available data-label (public datasets), and our FSL requires to learn for novel classes with only few labeled data.</a:t>
            </a:r>
          </a:p>
          <a:p>
            <a:r>
              <a:rPr lang="en-US"/>
              <a:t>The idea: learning to summarize from few data with the sufficient data-label pairs, then apply to the novel classes:</a:t>
            </a:r>
          </a:p>
          <a:p>
            <a:pPr lvl="1"/>
            <a:r>
              <a:rPr lang="en-US"/>
              <a:t>Meta-learning – learning to learn, learning through multiple episodes.</a:t>
            </a:r>
          </a:p>
          <a:p>
            <a:pPr lvl="1"/>
            <a:r>
              <a:rPr lang="en-US"/>
              <a:t>In the </a:t>
            </a:r>
            <a:r>
              <a:rPr lang="en-US" b="1"/>
              <a:t>classic paradigm</a:t>
            </a:r>
            <a:r>
              <a:rPr lang="en-US"/>
              <a:t>, when we have a specific task, an algorithm is learning if its task performance improves with experience. </a:t>
            </a:r>
          </a:p>
          <a:p>
            <a:pPr lvl="1"/>
            <a:r>
              <a:rPr lang="en-US"/>
              <a:t>In the </a:t>
            </a:r>
            <a:r>
              <a:rPr lang="en-US" b="1"/>
              <a:t>Meta-Learning paradigm</a:t>
            </a:r>
            <a:r>
              <a:rPr lang="en-US"/>
              <a:t>, we have a set of tasks. An algorithm is learning to learn if its performance at each task improves with experience and with the number of tasks.</a:t>
            </a:r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5625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Meta-Learning for Few-shot Learning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1082920" cy="1653537"/>
          </a:xfrm>
        </p:spPr>
        <p:txBody>
          <a:bodyPr/>
          <a:lstStyle/>
          <a:p>
            <a:r>
              <a:rPr lang="en-US" altLang="zh-CN" sz="2400"/>
              <a:t>We have the N-way K-Shot task (TEST) and a large base-dataset that we’ll use as a Meta-Learning training set (TRAIN);</a:t>
            </a:r>
          </a:p>
          <a:p>
            <a:r>
              <a:rPr lang="en-US" sz="2400"/>
              <a:t>The whole Meta-Training process will have a finite number of episodes. We form an episode as below:</a:t>
            </a:r>
            <a:endParaRPr lang="en-SG" sz="2400"/>
          </a:p>
        </p:txBody>
      </p:sp>
      <p:pic>
        <p:nvPicPr>
          <p:cNvPr id="5122" name="Picture 2" descr="meta-learning">
            <a:extLst>
              <a:ext uri="{FF2B5EF4-FFF2-40B4-BE49-F238E27FC236}">
                <a16:creationId xmlns:a16="http://schemas.microsoft.com/office/drawing/2014/main" id="{050E2371-65A4-ECA4-0E08-635F813E0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t="1404" r="2987"/>
          <a:stretch/>
        </p:blipFill>
        <p:spPr bwMode="auto">
          <a:xfrm>
            <a:off x="6336400" y="2964996"/>
            <a:ext cx="558472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30DB6-2640-DFB3-7E26-C371005613DB}"/>
              </a:ext>
            </a:extLst>
          </p:cNvPr>
          <p:cNvSpPr txBox="1">
            <a:spLocks/>
          </p:cNvSpPr>
          <p:nvPr/>
        </p:nvSpPr>
        <p:spPr>
          <a:xfrm>
            <a:off x="838200" y="3329121"/>
            <a:ext cx="5498200" cy="3245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783" indent="-3240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24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000"/>
              <a:t>Step 1: From the TRAIN, we sample N classes and K support-set images per each class, along with Q query images. This way, we form a classification task that’s similar to our ultimate TEST task.</a:t>
            </a:r>
          </a:p>
          <a:p>
            <a:pPr lvl="1"/>
            <a:r>
              <a:rPr lang="en-US" altLang="zh-CN" sz="2000"/>
              <a:t>Step 2: At the end of each episode, the model are trained to maximize the accuracy of Q images from the query set. This is where our model learns the ability to solve an unseen classification problem.</a:t>
            </a:r>
          </a:p>
          <a:p>
            <a:pPr lvl="1"/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124020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Meta-Learning for Few-shot Learning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421945"/>
          </a:xfrm>
        </p:spPr>
        <p:txBody>
          <a:bodyPr/>
          <a:lstStyle/>
          <a:p>
            <a:r>
              <a:rPr lang="en-SG"/>
              <a:t>How to evaluate with the meta-learning paradigm?</a:t>
            </a:r>
          </a:p>
          <a:p>
            <a:pPr lvl="1"/>
            <a:r>
              <a:rPr lang="en-US"/>
              <a:t>The overall efficiency of the model is measured by its accuracy on the TEST classification task.</a:t>
            </a:r>
            <a:endParaRPr lang="en-SG"/>
          </a:p>
        </p:txBody>
      </p:sp>
      <p:pic>
        <p:nvPicPr>
          <p:cNvPr id="4" name="Picture 2" descr="meta-learning">
            <a:extLst>
              <a:ext uri="{FF2B5EF4-FFF2-40B4-BE49-F238E27FC236}">
                <a16:creationId xmlns:a16="http://schemas.microsoft.com/office/drawing/2014/main" id="{9785C9A3-DFB8-D7CC-CF10-A9F842DB1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t="1404" r="2987"/>
          <a:stretch/>
        </p:blipFill>
        <p:spPr bwMode="auto">
          <a:xfrm>
            <a:off x="6336400" y="2964996"/>
            <a:ext cx="558472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887FE5-5A43-5C52-68FC-B1136BE624F1}"/>
              </a:ext>
            </a:extLst>
          </p:cNvPr>
          <p:cNvSpPr txBox="1">
            <a:spLocks/>
          </p:cNvSpPr>
          <p:nvPr/>
        </p:nvSpPr>
        <p:spPr>
          <a:xfrm>
            <a:off x="838200" y="2964997"/>
            <a:ext cx="5498200" cy="3508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783" indent="-3240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24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/>
              <a:t>We use a set of test tasks. Each contains only unseen classes. </a:t>
            </a:r>
          </a:p>
          <a:p>
            <a:pPr lvl="1"/>
            <a:r>
              <a:rPr lang="en-US" altLang="zh-CN"/>
              <a:t>For each, we measure accuracy on the query set based on knowledge of their support set.</a:t>
            </a:r>
          </a:p>
          <a:p>
            <a:pPr lvl="1"/>
            <a:r>
              <a:rPr lang="en-US"/>
              <a:t>If there are more than K data per class, the data of the test tasks are randomly drawn (for both the support set and query set).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84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036D-304C-80EC-8B59-9F1036F5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Combining FSL and TL: Few-Shot 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EAF8-EA5A-3426-9668-183863EF2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Why FSDA? </a:t>
            </a:r>
            <a:r>
              <a:rPr lang="en-US"/>
              <a:t>It is more practical to obtain a few labeled videos during the early stage of model deployment to improve the transferred models’ performances in the target environment.</a:t>
            </a:r>
          </a:p>
          <a:p>
            <a:r>
              <a:rPr lang="en-US"/>
              <a:t>Combines the lack of data “few-shot”, with domain shift “DA”.</a:t>
            </a:r>
          </a:p>
          <a:p>
            <a:r>
              <a:rPr lang="en-US"/>
              <a:t>Note the difference between FSDA and FSL:</a:t>
            </a:r>
          </a:p>
          <a:p>
            <a:pPr lvl="1"/>
            <a:r>
              <a:rPr lang="en-US"/>
              <a:t>FSDA: focus on domain shift (difference), but the label space (i.e., classes) are exactly the same!</a:t>
            </a:r>
          </a:p>
          <a:p>
            <a:pPr lvl="1"/>
            <a:r>
              <a:rPr lang="en-US"/>
              <a:t>FSL: focus on learning in “novel classes”, but presumably, the data are within the same “domain”.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126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24B49-7CA4-7B31-8086-263EA9E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Limitations: The Real-World Applications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BCF26-C6D6-3B16-7411-E22CB6927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SG" dirty="0"/>
              <a:t>The real-world cases:</a:t>
            </a:r>
          </a:p>
          <a:p>
            <a:pPr lvl="1"/>
            <a:r>
              <a:rPr lang="en-US" altLang="zh-SG" dirty="0"/>
              <a:t>Data may not be readily available or;</a:t>
            </a:r>
          </a:p>
          <a:p>
            <a:pPr lvl="1"/>
            <a:r>
              <a:rPr lang="en-US" altLang="zh-SG" dirty="0"/>
              <a:t>Data may be too sensitive to share!</a:t>
            </a:r>
          </a:p>
          <a:p>
            <a:r>
              <a:rPr lang="en-US" altLang="zh-SG" dirty="0"/>
              <a:t>Even if they are available:</a:t>
            </a:r>
          </a:p>
          <a:p>
            <a:pPr lvl="1"/>
            <a:r>
              <a:rPr lang="en-US" altLang="zh-SG" dirty="0"/>
              <a:t>Annotation requires huge computation cost!</a:t>
            </a:r>
          </a:p>
          <a:p>
            <a:pPr lvl="1"/>
            <a:r>
              <a:rPr lang="en-US" altLang="zh-SG" dirty="0"/>
              <a:t>More often: may not have enough computation power to hand</a:t>
            </a:r>
            <a:r>
              <a:rPr lang="en-US" altLang="zh-CN" dirty="0"/>
              <a:t>le</a:t>
            </a:r>
            <a:r>
              <a:rPr lang="en-US" altLang="zh-SG" dirty="0"/>
              <a:t> even the inference of large models.</a:t>
            </a:r>
          </a:p>
          <a:p>
            <a:r>
              <a:rPr lang="en-US" altLang="zh-SG" dirty="0"/>
              <a:t>What should we do?</a:t>
            </a:r>
          </a:p>
          <a:p>
            <a:pPr lvl="1"/>
            <a:r>
              <a:rPr lang="en-US" altLang="zh-SG" dirty="0"/>
              <a:t>Learning with less data!</a:t>
            </a:r>
          </a:p>
          <a:p>
            <a:pPr lvl="1"/>
            <a:r>
              <a:rPr lang="en-US" altLang="zh-SG" dirty="0"/>
              <a:t>Learning beyond the current scenario!</a:t>
            </a:r>
            <a:endParaRPr lang="zh-SG" altLang="en-US" dirty="0"/>
          </a:p>
        </p:txBody>
      </p:sp>
      <p:pic>
        <p:nvPicPr>
          <p:cNvPr id="5" name="Picture 2" descr="3D Semantic Segmentation | Papers With Code">
            <a:extLst>
              <a:ext uri="{FF2B5EF4-FFF2-40B4-BE49-F238E27FC236}">
                <a16:creationId xmlns:a16="http://schemas.microsoft.com/office/drawing/2014/main" id="{80FFE741-0B1B-409B-92F6-91A82D35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1543051"/>
            <a:ext cx="35242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7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4FABC5-BE37-676A-5B51-E8D2B243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6632"/>
            <a:ext cx="11047976" cy="2352367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SG" sz="5400" dirty="0"/>
              <a:t>Transfer Learning and </a:t>
            </a:r>
            <a:br>
              <a:rPr lang="en-US" altLang="zh-SG" sz="5400" dirty="0"/>
            </a:br>
            <a:r>
              <a:rPr lang="en-US" altLang="zh-SG" sz="5400" dirty="0"/>
              <a:t>Domain Adaptation</a:t>
            </a:r>
            <a:endParaRPr lang="zh-SG" altLang="en-US" sz="5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BE997C-CD5E-A618-9CF4-C07D23B39191}"/>
              </a:ext>
            </a:extLst>
          </p:cNvPr>
          <p:cNvSpPr txBox="1"/>
          <p:nvPr/>
        </p:nvSpPr>
        <p:spPr>
          <a:xfrm>
            <a:off x="831850" y="3682403"/>
            <a:ext cx="10761435" cy="256353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720000" indent="-7200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Concepts and Notations of Transfer Learning</a:t>
            </a:r>
          </a:p>
          <a:p>
            <a:pPr marL="720000" indent="-7200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3200" b="1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Adaptation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428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67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D8D71-C75C-0DB1-5C68-E610DD75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Transfer Learning: the Basic Idea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AECBEB-98F8-B592-0BA0-BFFAFA82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2"/>
            <a:ext cx="10515600" cy="1414420"/>
          </a:xfrm>
        </p:spPr>
        <p:txBody>
          <a:bodyPr/>
          <a:lstStyle/>
          <a:p>
            <a:r>
              <a:rPr lang="en-US" altLang="zh-SG" dirty="0"/>
              <a:t>The definition: Transfer learning (TL) focuses on storing knowledge gained while solving one problem and applying it to </a:t>
            </a:r>
            <a:r>
              <a:rPr lang="en-US" altLang="zh-SG" b="1" dirty="0">
                <a:solidFill>
                  <a:schemeClr val="accent2">
                    <a:lumMod val="75000"/>
                  </a:schemeClr>
                </a:solidFill>
              </a:rPr>
              <a:t>a different but related problem</a:t>
            </a:r>
            <a:r>
              <a:rPr lang="en-US" altLang="zh-SG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9;p17">
                <a:extLst>
                  <a:ext uri="{FF2B5EF4-FFF2-40B4-BE49-F238E27FC236}">
                    <a16:creationId xmlns:a16="http://schemas.microsoft.com/office/drawing/2014/main" id="{7BE31E65-1373-F8C5-BA4C-34CFAD574F6A}"/>
                  </a:ext>
                </a:extLst>
              </p:cNvPr>
              <p:cNvSpPr/>
              <p:nvPr/>
            </p:nvSpPr>
            <p:spPr>
              <a:xfrm>
                <a:off x="322758" y="3049113"/>
                <a:ext cx="3716971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 a </a:t>
                </a:r>
                <a:r>
                  <a:rPr lang="e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ML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 task </a:t>
                </a:r>
                <a:r>
                  <a:rPr lang="en-US" sz="2400" i="1" dirty="0">
                    <a:latin typeface="Arial" panose="020B0604020202020204" pitchFamily="34" charset="0"/>
                    <a:ea typeface="Cambria Math" charset="0"/>
                    <a:cs typeface="Arial" panose="020B0604020202020204" pitchFamily="34" charset="0"/>
                  </a:rPr>
                  <a:t>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Google Shape;99;p17">
                <a:extLst>
                  <a:ext uri="{FF2B5EF4-FFF2-40B4-BE49-F238E27FC236}">
                    <a16:creationId xmlns:a16="http://schemas.microsoft.com/office/drawing/2014/main" id="{7BE31E65-1373-F8C5-BA4C-34CFAD574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58" y="3049113"/>
                <a:ext cx="3716971" cy="983600"/>
              </a:xfrm>
              <a:prstGeom prst="rect">
                <a:avLst/>
              </a:prstGeom>
              <a:blipFill>
                <a:blip r:embed="rId2"/>
                <a:stretch>
                  <a:fillRect l="-325" r="-2439" b="-4192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02;p17">
                <a:extLst>
                  <a:ext uri="{FF2B5EF4-FFF2-40B4-BE49-F238E27FC236}">
                    <a16:creationId xmlns:a16="http://schemas.microsoft.com/office/drawing/2014/main" id="{C6AE15B4-C509-54B1-411C-08F7AD01F1C8}"/>
                  </a:ext>
                </a:extLst>
              </p:cNvPr>
              <p:cNvSpPr/>
              <p:nvPr/>
            </p:nvSpPr>
            <p:spPr>
              <a:xfrm>
                <a:off x="1856942" y="4124354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the same task </a:t>
                </a:r>
                <a:r>
                  <a:rPr lang="en-US" sz="2400" i="1" dirty="0">
                    <a:latin typeface="Arial" panose="020B0604020202020204" pitchFamily="34" charset="0"/>
                    <a:ea typeface="Cambria Math" charset="0"/>
                    <a:cs typeface="Arial" panose="020B0604020202020204" pitchFamily="34" charset="0"/>
                  </a:rPr>
                  <a:t>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Google Shape;102;p17">
                <a:extLst>
                  <a:ext uri="{FF2B5EF4-FFF2-40B4-BE49-F238E27FC236}">
                    <a16:creationId xmlns:a16="http://schemas.microsoft.com/office/drawing/2014/main" id="{C6AE15B4-C509-54B1-411C-08F7AD01F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942" y="4124354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r="-977" b="-3529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03;p17">
                <a:extLst>
                  <a:ext uri="{FF2B5EF4-FFF2-40B4-BE49-F238E27FC236}">
                    <a16:creationId xmlns:a16="http://schemas.microsoft.com/office/drawing/2014/main" id="{4A217EA4-9FD5-B9AE-4F59-780D5130E1DA}"/>
                  </a:ext>
                </a:extLst>
              </p:cNvPr>
              <p:cNvSpPr/>
              <p:nvPr/>
            </p:nvSpPr>
            <p:spPr>
              <a:xfrm>
                <a:off x="2681707" y="5223786"/>
                <a:ext cx="4057779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Google Shape;103;p17">
                <a:extLst>
                  <a:ext uri="{FF2B5EF4-FFF2-40B4-BE49-F238E27FC236}">
                    <a16:creationId xmlns:a16="http://schemas.microsoft.com/office/drawing/2014/main" id="{4A217EA4-9FD5-B9AE-4F59-780D5130E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707" y="5223786"/>
                <a:ext cx="4057779" cy="943608"/>
              </a:xfrm>
              <a:prstGeom prst="rect">
                <a:avLst/>
              </a:prstGeom>
              <a:blipFill>
                <a:blip r:embed="rId4"/>
                <a:stretch>
                  <a:fillRect l="-745" b="-6875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oogle Shape;110;p17">
            <a:extLst>
              <a:ext uri="{FF2B5EF4-FFF2-40B4-BE49-F238E27FC236}">
                <a16:creationId xmlns:a16="http://schemas.microsoft.com/office/drawing/2014/main" id="{4B6BB2B2-B9C5-4D10-AEE0-1917CDA9DBBD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4039729" y="3540913"/>
            <a:ext cx="1534184" cy="1087337"/>
          </a:xfrm>
          <a:prstGeom prst="curvedConnector3">
            <a:avLst>
              <a:gd name="adj1" fmla="val 114900"/>
            </a:avLst>
          </a:prstGeom>
          <a:noFill/>
          <a:ln w="571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" name="Google Shape;111;p17">
            <a:extLst>
              <a:ext uri="{FF2B5EF4-FFF2-40B4-BE49-F238E27FC236}">
                <a16:creationId xmlns:a16="http://schemas.microsoft.com/office/drawing/2014/main" id="{590FF8EA-E3F1-82E7-CB27-2469FBC3422B}"/>
              </a:ext>
            </a:extLst>
          </p:cNvPr>
          <p:cNvCxnSpPr>
            <a:cxnSpLocks/>
            <a:stCxn id="6" idx="3"/>
            <a:endCxn id="4" idx="3"/>
          </p:cNvCxnSpPr>
          <p:nvPr/>
        </p:nvCxnSpPr>
        <p:spPr>
          <a:xfrm flipH="1" flipV="1">
            <a:off x="4039729" y="3540913"/>
            <a:ext cx="2699757" cy="2154677"/>
          </a:xfrm>
          <a:prstGeom prst="curvedConnector3">
            <a:avLst>
              <a:gd name="adj1" fmla="val -8467"/>
            </a:avLst>
          </a:prstGeom>
          <a:noFill/>
          <a:ln w="571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13;p17">
                <a:extLst>
                  <a:ext uri="{FF2B5EF4-FFF2-40B4-BE49-F238E27FC236}">
                    <a16:creationId xmlns:a16="http://schemas.microsoft.com/office/drawing/2014/main" id="{F5C50239-556A-0B23-6C4D-9BC2D926D3F8}"/>
                  </a:ext>
                </a:extLst>
              </p:cNvPr>
              <p:cNvSpPr/>
              <p:nvPr/>
            </p:nvSpPr>
            <p:spPr>
              <a:xfrm>
                <a:off x="7742629" y="5223786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Google Shape;113;p17">
                <a:extLst>
                  <a:ext uri="{FF2B5EF4-FFF2-40B4-BE49-F238E27FC236}">
                    <a16:creationId xmlns:a16="http://schemas.microsoft.com/office/drawing/2014/main" id="{F5C50239-556A-0B23-6C4D-9BC2D926D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629" y="5223786"/>
                <a:ext cx="4057779" cy="983600"/>
              </a:xfrm>
              <a:prstGeom prst="rect">
                <a:avLst/>
              </a:prstGeom>
              <a:blipFill>
                <a:blip r:embed="rId5"/>
                <a:stretch>
                  <a:fillRect l="-1192" b="-4819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oogle Shape;117;p17">
            <a:extLst>
              <a:ext uri="{FF2B5EF4-FFF2-40B4-BE49-F238E27FC236}">
                <a16:creationId xmlns:a16="http://schemas.microsoft.com/office/drawing/2014/main" id="{232B9F30-DF78-5234-D11A-0E82DE1EC121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039729" y="3540913"/>
            <a:ext cx="3702900" cy="2174673"/>
          </a:xfrm>
          <a:prstGeom prst="curvedConnector3">
            <a:avLst>
              <a:gd name="adj1" fmla="val 79594"/>
            </a:avLst>
          </a:prstGeom>
          <a:noFill/>
          <a:ln w="571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1687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DE909-F684-546F-8738-A01046B5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An Example: Training with Pre-trained Models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DA6E4-AC18-B61D-0039-F2244AE53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2164418"/>
          </a:xfrm>
        </p:spPr>
        <p:txBody>
          <a:bodyPr/>
          <a:lstStyle/>
          <a:p>
            <a:r>
              <a:rPr lang="en-US" altLang="zh-SG" dirty="0"/>
              <a:t>How to make an image classifier that can be trained in a few minutes on a CPU with very little data?</a:t>
            </a:r>
          </a:p>
          <a:p>
            <a:pPr lvl="1"/>
            <a:r>
              <a:rPr lang="en-US" altLang="zh-SG" dirty="0"/>
              <a:t>Use pre-trained models, i.e., models with known weights.</a:t>
            </a:r>
          </a:p>
          <a:p>
            <a:pPr lvl="1"/>
            <a:r>
              <a:rPr lang="en-US" altLang="zh-SG" dirty="0"/>
              <a:t>Main Idea: Earlier layers of a network learn low level features, network adapted to new data / tasks by changing weights at high-level layers.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FFC3BD-08EE-97B2-AA74-2CA22428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692" y="3707469"/>
            <a:ext cx="5924107" cy="315053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D96A3C2-8649-BAC3-ED10-71B0043317F6}"/>
              </a:ext>
            </a:extLst>
          </p:cNvPr>
          <p:cNvSpPr txBox="1">
            <a:spLocks/>
          </p:cNvSpPr>
          <p:nvPr/>
        </p:nvSpPr>
        <p:spPr>
          <a:xfrm>
            <a:off x="838199" y="3969488"/>
            <a:ext cx="4591492" cy="2502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783" indent="-3240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24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/>
              <a:t>Example: image recognition / object detection models are often trained by initializing from the image models </a:t>
            </a:r>
            <a:r>
              <a:rPr lang="en-US" altLang="zh-SG" sz="2400" b="1" dirty="0">
                <a:solidFill>
                  <a:schemeClr val="accent2">
                    <a:lumMod val="75000"/>
                  </a:schemeClr>
                </a:solidFill>
              </a:rPr>
              <a:t>pre-trained</a:t>
            </a:r>
            <a:r>
              <a:rPr lang="en-US" altLang="zh-SG" sz="2400" dirty="0"/>
              <a:t> on the large ImageNet dataset. </a:t>
            </a:r>
            <a:endParaRPr lang="en-US" altLang="zh-SG" sz="2000" dirty="0"/>
          </a:p>
        </p:txBody>
      </p:sp>
      <p:pic>
        <p:nvPicPr>
          <p:cNvPr id="6146" name="Picture 2" descr="Faster R-CNN | ML - GeeksforGeeks">
            <a:extLst>
              <a:ext uri="{FF2B5EF4-FFF2-40B4-BE49-F238E27FC236}">
                <a16:creationId xmlns:a16="http://schemas.microsoft.com/office/drawing/2014/main" id="{CC896431-51E6-9AB1-9A22-859E4D12A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t="3737" r="14837" b="4173"/>
          <a:stretch/>
        </p:blipFill>
        <p:spPr bwMode="auto">
          <a:xfrm>
            <a:off x="6070423" y="2625260"/>
            <a:ext cx="4642643" cy="418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9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BDF93-827C-7A63-59F2-0D3E79C8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Transfer Learning vs. Traditional DL/ML</a:t>
            </a:r>
            <a:endParaRPr lang="zh-SG" altLang="en-US" dirty="0"/>
          </a:p>
        </p:txBody>
      </p:sp>
      <p:pic>
        <p:nvPicPr>
          <p:cNvPr id="4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7AFF7-641A-3C08-AD0F-94D1B7272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47" y="1621385"/>
            <a:ext cx="7371906" cy="4701766"/>
          </a:xfrm>
          <a:prstGeom prst="rect">
            <a:avLst/>
          </a:prstGeom>
        </p:spPr>
      </p:pic>
      <p:pic>
        <p:nvPicPr>
          <p:cNvPr id="5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9DEC4-D0F1-26E9-3794-A83803549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9" y="1621385"/>
            <a:ext cx="7812741" cy="469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U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9C4FF"/>
        </a:solidFill>
        <a:ln>
          <a:solidFill>
            <a:srgbClr val="004282"/>
          </a:solidFill>
        </a:ln>
      </a:spPr>
      <a:bodyPr rtlCol="0" anchor="ctr"/>
      <a:lstStyle>
        <a:defPPr algn="ctr">
          <a:defRPr sz="2000" dirty="0" smtClean="0">
            <a:solidFill>
              <a:srgbClr val="00428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noAutofit/>
      </a:bodyPr>
      <a:lstStyle>
        <a:defPPr marL="324000" marR="0" indent="-324000" algn="l" defTabSz="914377" rtl="0" eaLnBrk="1" fontAlgn="auto" latinLnBrk="0" hangingPunct="1">
          <a:lnSpc>
            <a:spcPct val="100000"/>
          </a:lnSpc>
          <a:spcBef>
            <a:spcPts val="600"/>
          </a:spcBef>
          <a:spcAft>
            <a:spcPts val="60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sz="2800" b="0" i="0" u="none" strike="noStrike" kern="1200" cap="none" spc="0" normalizeH="0" baseline="0" noProof="0" dirty="0">
            <a:ln>
              <a:noFill/>
            </a:ln>
            <a:solidFill>
              <a:srgbClr val="004282"/>
            </a:solidFill>
            <a:effectLst/>
            <a:uLnTx/>
            <a:uFillTx/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US" id="{36A9BB50-2C33-4189-9E1A-65F2F18AB697}" vid="{8EA660E6-A9D3-441F-9718-A8024C1E0219}"/>
    </a:ext>
  </a:extLst>
</a:theme>
</file>

<file path=ppt/theme/theme2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NUS</Template>
  <TotalTime>31505</TotalTime>
  <Words>3224</Words>
  <Application>Microsoft Office PowerPoint</Application>
  <PresentationFormat>宽屏</PresentationFormat>
  <Paragraphs>261</Paragraphs>
  <Slides>47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Arial</vt:lpstr>
      <vt:lpstr>Calibri</vt:lpstr>
      <vt:lpstr>Cambria Math</vt:lpstr>
      <vt:lpstr>Karla</vt:lpstr>
      <vt:lpstr>Wingdings</vt:lpstr>
      <vt:lpstr>NUS</vt:lpstr>
      <vt:lpstr>4_Office Theme</vt:lpstr>
      <vt:lpstr>3_Office Theme</vt:lpstr>
      <vt:lpstr>5_Office Theme</vt:lpstr>
      <vt:lpstr>7_Office Theme</vt:lpstr>
      <vt:lpstr>13_Office Theme</vt:lpstr>
      <vt:lpstr>CEG5304 / EE6934 (PT2)</vt:lpstr>
      <vt:lpstr>Admin Issues for Week 11</vt:lpstr>
      <vt:lpstr>The Background: Training in Deep Learning</vt:lpstr>
      <vt:lpstr>Training in Deep Learning</vt:lpstr>
      <vt:lpstr>Limitations: The Real-World Applications</vt:lpstr>
      <vt:lpstr>Transfer Learning and  Domain Adaptation</vt:lpstr>
      <vt:lpstr>Transfer Learning: the Basic Idea</vt:lpstr>
      <vt:lpstr>An Example: Training with Pre-trained Models</vt:lpstr>
      <vt:lpstr>Transfer Learning vs. Traditional DL/ML</vt:lpstr>
      <vt:lpstr>Applications of Transfer Learning</vt:lpstr>
      <vt:lpstr>Formal Definitions</vt:lpstr>
      <vt:lpstr>Formal Definitions</vt:lpstr>
      <vt:lpstr>Formal Definitions</vt:lpstr>
      <vt:lpstr>Formal Definitions</vt:lpstr>
      <vt:lpstr>The Key Towards Transfer Learning</vt:lpstr>
      <vt:lpstr>Categorizing Transfer Learning</vt:lpstr>
      <vt:lpstr>Categorizing Transfer Learning</vt:lpstr>
      <vt:lpstr>Categorizing Transfer Learning</vt:lpstr>
      <vt:lpstr>Categorizing Transfer Learning</vt:lpstr>
      <vt:lpstr>Categorizing Transfer Learning: An Alternative</vt:lpstr>
      <vt:lpstr>Transfer Learning in “Traditional” DL/ML</vt:lpstr>
      <vt:lpstr>Knowledge Distillation:  Transfer from Larger to Smaller Models</vt:lpstr>
      <vt:lpstr>Knowledge Distillation</vt:lpstr>
      <vt:lpstr>(Deep) Domain Adaptation: the Narrow TL</vt:lpstr>
      <vt:lpstr>Domain Adaptation: the Goal and Assumptions</vt:lpstr>
      <vt:lpstr>The Training and Testing Pipeline</vt:lpstr>
      <vt:lpstr>The Intuitive Strategy: Discrepancy-based DA</vt:lpstr>
      <vt:lpstr>Examples of Discrepancy-based DA</vt:lpstr>
      <vt:lpstr>Pros and Cons of Discrepancy-based DA</vt:lpstr>
      <vt:lpstr>The Alternative: Mitigate Domain Shift Implicitly</vt:lpstr>
      <vt:lpstr>Adversarial-based DA</vt:lpstr>
      <vt:lpstr>Adversarial-based DA</vt:lpstr>
      <vt:lpstr>More Strategies for Tackling DA</vt:lpstr>
      <vt:lpstr>Variants of Vanilla DA </vt:lpstr>
      <vt:lpstr>Variants of Vanilla DA</vt:lpstr>
      <vt:lpstr>Few-shot Learning</vt:lpstr>
      <vt:lpstr>Limitations (?) of Transfer Learning</vt:lpstr>
      <vt:lpstr>How Humans Learn?</vt:lpstr>
      <vt:lpstr>Learning with Less Data</vt:lpstr>
      <vt:lpstr>Learning with Less Data</vt:lpstr>
      <vt:lpstr>Few-Shot Learning: the N-way K-shot Task</vt:lpstr>
      <vt:lpstr>Baseline: Nearest Neighbor / Centroid</vt:lpstr>
      <vt:lpstr>The Limitations of the Baseline</vt:lpstr>
      <vt:lpstr>Optimize Towards FSL: Meta-Learning </vt:lpstr>
      <vt:lpstr>Meta-Learning for Few-shot Learning</vt:lpstr>
      <vt:lpstr>Meta-Learning for Few-shot Learning</vt:lpstr>
      <vt:lpstr>Combining FSL and TL: Few-Shot 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EE4212 Computer Vision</dc:title>
  <dc:creator>Yuecong Xu</dc:creator>
  <cp:lastModifiedBy>Xu Yuecong</cp:lastModifiedBy>
  <cp:revision>293</cp:revision>
  <dcterms:created xsi:type="dcterms:W3CDTF">2023-12-26T03:08:59Z</dcterms:created>
  <dcterms:modified xsi:type="dcterms:W3CDTF">2024-04-06T03:16:21Z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e045e4e-d60e-4c86-8512-0f70a0407fd6_Enabled">
    <vt:lpwstr>true</vt:lpwstr>
  </property>
  <property fmtid="{D5CDD505-2E9C-101B-9397-08002B2CF9AE}" pid="3" name="MSIP_Label_4e045e4e-d60e-4c86-8512-0f70a0407fd6_SetDate">
    <vt:lpwstr>2024-03-07T09:06:31Z</vt:lpwstr>
  </property>
  <property fmtid="{D5CDD505-2E9C-101B-9397-08002B2CF9AE}" pid="4" name="MSIP_Label_4e045e4e-d60e-4c86-8512-0f70a0407fd6_Method">
    <vt:lpwstr>Privileged</vt:lpwstr>
  </property>
  <property fmtid="{D5CDD505-2E9C-101B-9397-08002B2CF9AE}" pid="5" name="MSIP_Label_4e045e4e-d60e-4c86-8512-0f70a0407fd6_Name">
    <vt:lpwstr>Unclassified</vt:lpwstr>
  </property>
  <property fmtid="{D5CDD505-2E9C-101B-9397-08002B2CF9AE}" pid="6" name="MSIP_Label_4e045e4e-d60e-4c86-8512-0f70a0407fd6_SiteId">
    <vt:lpwstr>5ba5ef5e-3109-4e77-85bd-cfeb0d347e82</vt:lpwstr>
  </property>
  <property fmtid="{D5CDD505-2E9C-101B-9397-08002B2CF9AE}" pid="7" name="MSIP_Label_4e045e4e-d60e-4c86-8512-0f70a0407fd6_ActionId">
    <vt:lpwstr>42c6ee89-4c74-42bc-aedc-f6819b2f2560</vt:lpwstr>
  </property>
  <property fmtid="{D5CDD505-2E9C-101B-9397-08002B2CF9AE}" pid="8" name="MSIP_Label_4e045e4e-d60e-4c86-8512-0f70a0407fd6_ContentBits">
    <vt:lpwstr>0</vt:lpwstr>
  </property>
</Properties>
</file>